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"/>
  </p:notesMasterIdLst>
  <p:sldIdLst>
    <p:sldId id="257" r:id="rId3"/>
    <p:sldId id="259" r:id="rId4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99"/>
    <a:srgbClr val="C00000"/>
    <a:srgbClr val="007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196" autoAdjust="0"/>
  </p:normalViewPr>
  <p:slideViewPr>
    <p:cSldViewPr>
      <p:cViewPr varScale="1">
        <p:scale>
          <a:sx n="150" d="100"/>
          <a:sy n="150" d="100"/>
        </p:scale>
        <p:origin x="474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1941127445002865E-2"/>
          <c:y val="2.3022603929042582E-2"/>
          <c:w val="0.88234160699149866"/>
          <c:h val="0.8032342409237696"/>
        </c:manualLayout>
      </c:layout>
      <c:lineChart>
        <c:grouping val="standar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Aktuelle Lage</c:v>
                </c:pt>
              </c:strCache>
            </c:strRef>
          </c:tx>
          <c:spPr>
            <a:ln w="31750">
              <a:solidFill>
                <a:srgbClr val="C00000"/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Sheet1!$A$2:$A$165</c:f>
              <c:numCache>
                <c:formatCode>mmm\-yy</c:formatCode>
                <c:ptCount val="164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  <c:pt idx="162">
                  <c:v>44013</c:v>
                </c:pt>
              </c:numCache>
            </c:numRef>
          </c:cat>
          <c:val>
            <c:numRef>
              <c:f>Sheet1!$B$2:$B$165</c:f>
              <c:numCache>
                <c:formatCode>0.0</c:formatCode>
                <c:ptCount val="164"/>
                <c:pt idx="0">
                  <c:v>41.482239999999997</c:v>
                </c:pt>
                <c:pt idx="1">
                  <c:v>41.429580000000001</c:v>
                </c:pt>
                <c:pt idx="2">
                  <c:v>43.35736</c:v>
                </c:pt>
                <c:pt idx="3">
                  <c:v>42.17689</c:v>
                </c:pt>
                <c:pt idx="4">
                  <c:v>43.340310000000002</c:v>
                </c:pt>
                <c:pt idx="5">
                  <c:v>39.116840000000003</c:v>
                </c:pt>
                <c:pt idx="6">
                  <c:v>37.287709999999997</c:v>
                </c:pt>
                <c:pt idx="7">
                  <c:v>33.302309999999999</c:v>
                </c:pt>
                <c:pt idx="8">
                  <c:v>33.578180000000003</c:v>
                </c:pt>
                <c:pt idx="9">
                  <c:v>32.179549999999999</c:v>
                </c:pt>
                <c:pt idx="10">
                  <c:v>33.148510000000002</c:v>
                </c:pt>
                <c:pt idx="11">
                  <c:v>33.057940000000002</c:v>
                </c:pt>
                <c:pt idx="12">
                  <c:v>33.103960000000001</c:v>
                </c:pt>
                <c:pt idx="13">
                  <c:v>36.711239999999997</c:v>
                </c:pt>
                <c:pt idx="14">
                  <c:v>33.510770000000001</c:v>
                </c:pt>
                <c:pt idx="15">
                  <c:v>28.50065</c:v>
                </c:pt>
                <c:pt idx="16">
                  <c:v>31.191569999999999</c:v>
                </c:pt>
                <c:pt idx="17">
                  <c:v>26.24438</c:v>
                </c:pt>
                <c:pt idx="18">
                  <c:v>21.057189999999999</c:v>
                </c:pt>
                <c:pt idx="19">
                  <c:v>20.059449999999998</c:v>
                </c:pt>
                <c:pt idx="20">
                  <c:v>15.855230000000001</c:v>
                </c:pt>
                <c:pt idx="21">
                  <c:v>7.4065799999999999</c:v>
                </c:pt>
                <c:pt idx="22">
                  <c:v>-12.68421</c:v>
                </c:pt>
                <c:pt idx="23">
                  <c:v>-35.565359999999998</c:v>
                </c:pt>
                <c:pt idx="24">
                  <c:v>-36.753419999999998</c:v>
                </c:pt>
                <c:pt idx="25">
                  <c:v>-46.475639999999999</c:v>
                </c:pt>
                <c:pt idx="26">
                  <c:v>-54.679040000000001</c:v>
                </c:pt>
                <c:pt idx="27">
                  <c:v>-57.446350000000002</c:v>
                </c:pt>
                <c:pt idx="28">
                  <c:v>-62.94567</c:v>
                </c:pt>
                <c:pt idx="29">
                  <c:v>-61.651800000000001</c:v>
                </c:pt>
                <c:pt idx="30">
                  <c:v>-58.837620000000001</c:v>
                </c:pt>
                <c:pt idx="31">
                  <c:v>-53.925460000000001</c:v>
                </c:pt>
                <c:pt idx="32">
                  <c:v>-50.846690000000002</c:v>
                </c:pt>
                <c:pt idx="33">
                  <c:v>-41.892530000000001</c:v>
                </c:pt>
                <c:pt idx="34">
                  <c:v>-34.054879999999997</c:v>
                </c:pt>
                <c:pt idx="35">
                  <c:v>-29.13795</c:v>
                </c:pt>
                <c:pt idx="36">
                  <c:v>-25.19087</c:v>
                </c:pt>
                <c:pt idx="37">
                  <c:v>-24.058479999999999</c:v>
                </c:pt>
                <c:pt idx="38">
                  <c:v>-17.37565</c:v>
                </c:pt>
                <c:pt idx="39">
                  <c:v>-2.89453</c:v>
                </c:pt>
                <c:pt idx="40">
                  <c:v>3.9780899999999999</c:v>
                </c:pt>
                <c:pt idx="41">
                  <c:v>11.863250000000001</c:v>
                </c:pt>
                <c:pt idx="42">
                  <c:v>23.302990000000001</c:v>
                </c:pt>
                <c:pt idx="43">
                  <c:v>23.805019999999999</c:v>
                </c:pt>
                <c:pt idx="44">
                  <c:v>26.559930000000001</c:v>
                </c:pt>
                <c:pt idx="45">
                  <c:v>37.168430000000001</c:v>
                </c:pt>
                <c:pt idx="46">
                  <c:v>33.604289999999999</c:v>
                </c:pt>
                <c:pt idx="47">
                  <c:v>38.617550000000001</c:v>
                </c:pt>
                <c:pt idx="48">
                  <c:v>41.063940000000002</c:v>
                </c:pt>
                <c:pt idx="49">
                  <c:v>39.928570000000001</c:v>
                </c:pt>
                <c:pt idx="50">
                  <c:v>43.337620000000001</c:v>
                </c:pt>
                <c:pt idx="51">
                  <c:v>46.175829999999998</c:v>
                </c:pt>
                <c:pt idx="52">
                  <c:v>46.850999999999999</c:v>
                </c:pt>
                <c:pt idx="53">
                  <c:v>45.691389999999998</c:v>
                </c:pt>
                <c:pt idx="54">
                  <c:v>42.756900000000002</c:v>
                </c:pt>
                <c:pt idx="55">
                  <c:v>37.7866</c:v>
                </c:pt>
                <c:pt idx="56">
                  <c:v>41.913870000000003</c:v>
                </c:pt>
                <c:pt idx="57">
                  <c:v>36.363660000000003</c:v>
                </c:pt>
                <c:pt idx="58">
                  <c:v>35.418089999999999</c:v>
                </c:pt>
                <c:pt idx="59">
                  <c:v>35.317819999999998</c:v>
                </c:pt>
                <c:pt idx="60">
                  <c:v>37.207470000000001</c:v>
                </c:pt>
                <c:pt idx="61">
                  <c:v>35.108409999999999</c:v>
                </c:pt>
                <c:pt idx="62">
                  <c:v>31.909310000000001</c:v>
                </c:pt>
                <c:pt idx="63">
                  <c:v>27.9908</c:v>
                </c:pt>
                <c:pt idx="64">
                  <c:v>23.235510000000001</c:v>
                </c:pt>
                <c:pt idx="65">
                  <c:v>24.03152</c:v>
                </c:pt>
                <c:pt idx="66">
                  <c:v>19.22242</c:v>
                </c:pt>
                <c:pt idx="67">
                  <c:v>17.038530000000002</c:v>
                </c:pt>
                <c:pt idx="68">
                  <c:v>14.09146</c:v>
                </c:pt>
                <c:pt idx="69">
                  <c:v>9.5079999999999991</c:v>
                </c:pt>
                <c:pt idx="70">
                  <c:v>12.98513</c:v>
                </c:pt>
                <c:pt idx="71">
                  <c:v>13.04579</c:v>
                </c:pt>
                <c:pt idx="72">
                  <c:v>10.565020000000001</c:v>
                </c:pt>
                <c:pt idx="73">
                  <c:v>11.242699999999999</c:v>
                </c:pt>
                <c:pt idx="74">
                  <c:v>8.5731300000000008</c:v>
                </c:pt>
                <c:pt idx="75">
                  <c:v>5.1448900000000002</c:v>
                </c:pt>
                <c:pt idx="76">
                  <c:v>7.6320800000000002</c:v>
                </c:pt>
                <c:pt idx="77">
                  <c:v>7.48529</c:v>
                </c:pt>
                <c:pt idx="78">
                  <c:v>11.671379999999999</c:v>
                </c:pt>
                <c:pt idx="79">
                  <c:v>15.95233</c:v>
                </c:pt>
                <c:pt idx="80">
                  <c:v>15.137090000000001</c:v>
                </c:pt>
                <c:pt idx="81">
                  <c:v>20.154039999999998</c:v>
                </c:pt>
                <c:pt idx="82">
                  <c:v>23.388850000000001</c:v>
                </c:pt>
                <c:pt idx="83">
                  <c:v>22.39479</c:v>
                </c:pt>
                <c:pt idx="84">
                  <c:v>23.226839999999999</c:v>
                </c:pt>
                <c:pt idx="85">
                  <c:v>31.806190000000001</c:v>
                </c:pt>
                <c:pt idx="86">
                  <c:v>36.760260000000002</c:v>
                </c:pt>
                <c:pt idx="87">
                  <c:v>36.496569999999998</c:v>
                </c:pt>
                <c:pt idx="88">
                  <c:v>33.282910000000001</c:v>
                </c:pt>
                <c:pt idx="89">
                  <c:v>31.060320000000001</c:v>
                </c:pt>
                <c:pt idx="90">
                  <c:v>27.870329999999999</c:v>
                </c:pt>
                <c:pt idx="91">
                  <c:v>27.646159999999998</c:v>
                </c:pt>
                <c:pt idx="92">
                  <c:v>29.271249999999998</c:v>
                </c:pt>
                <c:pt idx="93">
                  <c:v>25.13795</c:v>
                </c:pt>
                <c:pt idx="94">
                  <c:v>23.409220000000001</c:v>
                </c:pt>
                <c:pt idx="95">
                  <c:v>22.55284</c:v>
                </c:pt>
                <c:pt idx="96">
                  <c:v>21.108440000000002</c:v>
                </c:pt>
                <c:pt idx="97">
                  <c:v>18.511109999999999</c:v>
                </c:pt>
                <c:pt idx="98">
                  <c:v>20.3323</c:v>
                </c:pt>
                <c:pt idx="99">
                  <c:v>22.237480000000001</c:v>
                </c:pt>
                <c:pt idx="100">
                  <c:v>23.258040000000001</c:v>
                </c:pt>
                <c:pt idx="101">
                  <c:v>20.434709999999999</c:v>
                </c:pt>
                <c:pt idx="102">
                  <c:v>23.093399999999999</c:v>
                </c:pt>
                <c:pt idx="103">
                  <c:v>28.358529999999998</c:v>
                </c:pt>
                <c:pt idx="104">
                  <c:v>21.13702</c:v>
                </c:pt>
                <c:pt idx="105">
                  <c:v>20.662050000000001</c:v>
                </c:pt>
                <c:pt idx="106">
                  <c:v>21.56889</c:v>
                </c:pt>
                <c:pt idx="107">
                  <c:v>20.111889999999999</c:v>
                </c:pt>
                <c:pt idx="108">
                  <c:v>17.889900000000001</c:v>
                </c:pt>
                <c:pt idx="109">
                  <c:v>17.49597</c:v>
                </c:pt>
                <c:pt idx="110">
                  <c:v>18.477370000000001</c:v>
                </c:pt>
                <c:pt idx="111">
                  <c:v>17.314830000000001</c:v>
                </c:pt>
                <c:pt idx="112">
                  <c:v>20.220300000000002</c:v>
                </c:pt>
                <c:pt idx="113">
                  <c:v>23.615189999999998</c:v>
                </c:pt>
                <c:pt idx="114">
                  <c:v>23.222090000000001</c:v>
                </c:pt>
                <c:pt idx="115">
                  <c:v>16.072199999999999</c:v>
                </c:pt>
                <c:pt idx="116">
                  <c:v>24.15335</c:v>
                </c:pt>
                <c:pt idx="117">
                  <c:v>28.366040000000002</c:v>
                </c:pt>
                <c:pt idx="118">
                  <c:v>25.600899999999999</c:v>
                </c:pt>
                <c:pt idx="119">
                  <c:v>28.41647</c:v>
                </c:pt>
                <c:pt idx="120">
                  <c:v>32.335500000000003</c:v>
                </c:pt>
                <c:pt idx="121">
                  <c:v>35.104199999999999</c:v>
                </c:pt>
                <c:pt idx="122">
                  <c:v>37.660899999999998</c:v>
                </c:pt>
                <c:pt idx="123">
                  <c:v>41.855490000000003</c:v>
                </c:pt>
                <c:pt idx="124">
                  <c:v>39.545699999999997</c:v>
                </c:pt>
                <c:pt idx="125">
                  <c:v>43.80742</c:v>
                </c:pt>
                <c:pt idx="126">
                  <c:v>44.376060000000003</c:v>
                </c:pt>
                <c:pt idx="127">
                  <c:v>45.61985</c:v>
                </c:pt>
                <c:pt idx="128">
                  <c:v>47.14631</c:v>
                </c:pt>
                <c:pt idx="129">
                  <c:v>50.203670000000002</c:v>
                </c:pt>
                <c:pt idx="130">
                  <c:v>51.683979999999998</c:v>
                </c:pt>
                <c:pt idx="131">
                  <c:v>51.56982</c:v>
                </c:pt>
                <c:pt idx="132">
                  <c:v>52.679690000000001</c:v>
                </c:pt>
                <c:pt idx="133">
                  <c:v>53.550409999999999</c:v>
                </c:pt>
                <c:pt idx="134">
                  <c:v>52.91225</c:v>
                </c:pt>
                <c:pt idx="135">
                  <c:v>50.4163</c:v>
                </c:pt>
                <c:pt idx="136">
                  <c:v>50.973439999999997</c:v>
                </c:pt>
                <c:pt idx="137">
                  <c:v>50.12086</c:v>
                </c:pt>
                <c:pt idx="138">
                  <c:v>49.490870000000001</c:v>
                </c:pt>
                <c:pt idx="139">
                  <c:v>48.829439999999998</c:v>
                </c:pt>
                <c:pt idx="140">
                  <c:v>50.389949999999999</c:v>
                </c:pt>
                <c:pt idx="141">
                  <c:v>46.149990000000003</c:v>
                </c:pt>
                <c:pt idx="142">
                  <c:v>41.55874</c:v>
                </c:pt>
                <c:pt idx="143">
                  <c:v>40.049219999999998</c:v>
                </c:pt>
                <c:pt idx="144">
                  <c:v>32.920920000000002</c:v>
                </c:pt>
                <c:pt idx="145">
                  <c:v>27.80931</c:v>
                </c:pt>
                <c:pt idx="146">
                  <c:v>21.8249</c:v>
                </c:pt>
                <c:pt idx="147">
                  <c:v>18.633659999999999</c:v>
                </c:pt>
                <c:pt idx="148">
                  <c:v>17.053619999999999</c:v>
                </c:pt>
                <c:pt idx="149">
                  <c:v>12.099780000000001</c:v>
                </c:pt>
                <c:pt idx="150">
                  <c:v>2.5016500000000002</c:v>
                </c:pt>
                <c:pt idx="151">
                  <c:v>1.9674799999999999</c:v>
                </c:pt>
                <c:pt idx="152">
                  <c:v>-4.6947099999999997</c:v>
                </c:pt>
                <c:pt idx="153">
                  <c:v>-7.9851200000000002</c:v>
                </c:pt>
                <c:pt idx="154">
                  <c:v>-8.6390600000000006</c:v>
                </c:pt>
                <c:pt idx="155">
                  <c:v>-11.44636</c:v>
                </c:pt>
                <c:pt idx="156">
                  <c:v>-13.40433</c:v>
                </c:pt>
                <c:pt idx="157">
                  <c:v>-6.4275700000000002</c:v>
                </c:pt>
                <c:pt idx="158">
                  <c:v>-7.08141</c:v>
                </c:pt>
                <c:pt idx="159">
                  <c:v>-38.167969999999997</c:v>
                </c:pt>
                <c:pt idx="160">
                  <c:v>-48.887309999999999</c:v>
                </c:pt>
                <c:pt idx="161">
                  <c:v>-53.70722</c:v>
                </c:pt>
                <c:pt idx="162">
                  <c:v>-43.139389999999999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6A8-4B30-AFB0-211F6534681E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Ewartungen für die nächsten sechs Monate</c:v>
                </c:pt>
              </c:strCache>
            </c:strRef>
          </c:tx>
          <c:spPr>
            <a:ln w="31750">
              <a:solidFill>
                <a:schemeClr val="accent2">
                  <a:lumMod val="75000"/>
                </a:schemeClr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Sheet1!$A$2:$A$165</c:f>
              <c:numCache>
                <c:formatCode>mmm\-yy</c:formatCode>
                <c:ptCount val="164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  <c:pt idx="162">
                  <c:v>44013</c:v>
                </c:pt>
              </c:numCache>
            </c:numRef>
          </c:cat>
          <c:val>
            <c:numRef>
              <c:f>Sheet1!$C$2:$C$165</c:f>
              <c:numCache>
                <c:formatCode>0.0</c:formatCode>
                <c:ptCount val="164"/>
                <c:pt idx="0">
                  <c:v>15.568070000000001</c:v>
                </c:pt>
                <c:pt idx="1">
                  <c:v>18.890149999999998</c:v>
                </c:pt>
                <c:pt idx="2">
                  <c:v>18.485679999999999</c:v>
                </c:pt>
                <c:pt idx="3">
                  <c:v>16.437110000000001</c:v>
                </c:pt>
                <c:pt idx="4">
                  <c:v>15.085850000000001</c:v>
                </c:pt>
                <c:pt idx="5">
                  <c:v>14.73349</c:v>
                </c:pt>
                <c:pt idx="6">
                  <c:v>11.826919999999999</c:v>
                </c:pt>
                <c:pt idx="7">
                  <c:v>11.407769999999999</c:v>
                </c:pt>
                <c:pt idx="8">
                  <c:v>14.893370000000001</c:v>
                </c:pt>
                <c:pt idx="9">
                  <c:v>11.259779999999999</c:v>
                </c:pt>
                <c:pt idx="10">
                  <c:v>10.53403</c:v>
                </c:pt>
                <c:pt idx="11">
                  <c:v>8.8400200000000009</c:v>
                </c:pt>
                <c:pt idx="12">
                  <c:v>8.3968000000000007</c:v>
                </c:pt>
                <c:pt idx="13">
                  <c:v>6.4348099999999997</c:v>
                </c:pt>
                <c:pt idx="14">
                  <c:v>1.3469</c:v>
                </c:pt>
                <c:pt idx="15">
                  <c:v>3.9846699999999999</c:v>
                </c:pt>
                <c:pt idx="16">
                  <c:v>0.97345999999999999</c:v>
                </c:pt>
                <c:pt idx="17">
                  <c:v>-10.065099999999999</c:v>
                </c:pt>
                <c:pt idx="18">
                  <c:v>-12.729480000000001</c:v>
                </c:pt>
                <c:pt idx="19">
                  <c:v>-18.276340000000001</c:v>
                </c:pt>
                <c:pt idx="20">
                  <c:v>-21.48066</c:v>
                </c:pt>
                <c:pt idx="21">
                  <c:v>-39.27234</c:v>
                </c:pt>
                <c:pt idx="22">
                  <c:v>-48.303319999999999</c:v>
                </c:pt>
                <c:pt idx="23">
                  <c:v>-54.825400000000002</c:v>
                </c:pt>
                <c:pt idx="24">
                  <c:v>-46.576250000000002</c:v>
                </c:pt>
                <c:pt idx="25">
                  <c:v>-44.322470000000003</c:v>
                </c:pt>
                <c:pt idx="26">
                  <c:v>-39.99633</c:v>
                </c:pt>
                <c:pt idx="27">
                  <c:v>-34.40587</c:v>
                </c:pt>
                <c:pt idx="28">
                  <c:v>-23.748750000000001</c:v>
                </c:pt>
                <c:pt idx="29">
                  <c:v>-13.593920000000001</c:v>
                </c:pt>
                <c:pt idx="30">
                  <c:v>-6.62256</c:v>
                </c:pt>
                <c:pt idx="31">
                  <c:v>9.1286900000000006</c:v>
                </c:pt>
                <c:pt idx="32">
                  <c:v>11.86664</c:v>
                </c:pt>
                <c:pt idx="33">
                  <c:v>12.2135</c:v>
                </c:pt>
                <c:pt idx="34">
                  <c:v>13.85915</c:v>
                </c:pt>
                <c:pt idx="35">
                  <c:v>15.25746</c:v>
                </c:pt>
                <c:pt idx="36">
                  <c:v>13.294510000000001</c:v>
                </c:pt>
                <c:pt idx="37">
                  <c:v>14.223100000000001</c:v>
                </c:pt>
                <c:pt idx="38">
                  <c:v>15.926489999999999</c:v>
                </c:pt>
                <c:pt idx="39">
                  <c:v>18.429369999999999</c:v>
                </c:pt>
                <c:pt idx="40">
                  <c:v>21.240079999999999</c:v>
                </c:pt>
                <c:pt idx="41">
                  <c:v>19.454450000000001</c:v>
                </c:pt>
                <c:pt idx="42">
                  <c:v>23.4512</c:v>
                </c:pt>
                <c:pt idx="43">
                  <c:v>24.977969999999999</c:v>
                </c:pt>
                <c:pt idx="44">
                  <c:v>23.345320000000001</c:v>
                </c:pt>
                <c:pt idx="45">
                  <c:v>26.179760000000002</c:v>
                </c:pt>
                <c:pt idx="46">
                  <c:v>26.7514</c:v>
                </c:pt>
                <c:pt idx="47">
                  <c:v>28.919650000000001</c:v>
                </c:pt>
                <c:pt idx="48">
                  <c:v>25.667059999999999</c:v>
                </c:pt>
                <c:pt idx="49">
                  <c:v>24.521529999999998</c:v>
                </c:pt>
                <c:pt idx="50">
                  <c:v>19.767990000000001</c:v>
                </c:pt>
                <c:pt idx="51">
                  <c:v>11.95992</c:v>
                </c:pt>
                <c:pt idx="52">
                  <c:v>9.4438899999999997</c:v>
                </c:pt>
                <c:pt idx="53">
                  <c:v>12.27882</c:v>
                </c:pt>
                <c:pt idx="54">
                  <c:v>5.8119199999999998</c:v>
                </c:pt>
                <c:pt idx="55">
                  <c:v>-0.21073</c:v>
                </c:pt>
                <c:pt idx="56">
                  <c:v>9.9099999999999994E-2</c:v>
                </c:pt>
                <c:pt idx="57">
                  <c:v>-2.97349</c:v>
                </c:pt>
                <c:pt idx="58">
                  <c:v>-2.3885200000000002</c:v>
                </c:pt>
                <c:pt idx="59">
                  <c:v>-8.8850800000000003</c:v>
                </c:pt>
                <c:pt idx="60">
                  <c:v>-4.9664599999999997</c:v>
                </c:pt>
                <c:pt idx="61">
                  <c:v>-7.46427</c:v>
                </c:pt>
                <c:pt idx="62">
                  <c:v>-7.3716200000000001</c:v>
                </c:pt>
                <c:pt idx="63">
                  <c:v>-8.2327899999999996</c:v>
                </c:pt>
                <c:pt idx="64">
                  <c:v>-12.88528</c:v>
                </c:pt>
                <c:pt idx="65">
                  <c:v>-14.55602</c:v>
                </c:pt>
                <c:pt idx="66">
                  <c:v>-20.982990000000001</c:v>
                </c:pt>
                <c:pt idx="67">
                  <c:v>-24.402229999999999</c:v>
                </c:pt>
                <c:pt idx="68">
                  <c:v>-22.004760000000001</c:v>
                </c:pt>
                <c:pt idx="69">
                  <c:v>-17.34487</c:v>
                </c:pt>
                <c:pt idx="70">
                  <c:v>-18.034790000000001</c:v>
                </c:pt>
                <c:pt idx="71">
                  <c:v>-12.835889999999999</c:v>
                </c:pt>
                <c:pt idx="72">
                  <c:v>-6.0907799999999996</c:v>
                </c:pt>
                <c:pt idx="73">
                  <c:v>-0.79984999999999995</c:v>
                </c:pt>
                <c:pt idx="74">
                  <c:v>-0.53220000000000001</c:v>
                </c:pt>
                <c:pt idx="75">
                  <c:v>-0.36413000000000001</c:v>
                </c:pt>
                <c:pt idx="76">
                  <c:v>-6.4022199999999998</c:v>
                </c:pt>
                <c:pt idx="77">
                  <c:v>1.8655999999999999</c:v>
                </c:pt>
                <c:pt idx="78">
                  <c:v>4.6715400000000002</c:v>
                </c:pt>
                <c:pt idx="79">
                  <c:v>10.798310000000001</c:v>
                </c:pt>
                <c:pt idx="80">
                  <c:v>15.370699999999999</c:v>
                </c:pt>
                <c:pt idx="81">
                  <c:v>16.751719999999999</c:v>
                </c:pt>
                <c:pt idx="82">
                  <c:v>18.376359999999998</c:v>
                </c:pt>
                <c:pt idx="83">
                  <c:v>17.813479999999998</c:v>
                </c:pt>
                <c:pt idx="84">
                  <c:v>16.095379999999999</c:v>
                </c:pt>
                <c:pt idx="85">
                  <c:v>17.780290000000001</c:v>
                </c:pt>
                <c:pt idx="86">
                  <c:v>13.0909</c:v>
                </c:pt>
                <c:pt idx="87">
                  <c:v>12.33765</c:v>
                </c:pt>
                <c:pt idx="88">
                  <c:v>12.354990000000001</c:v>
                </c:pt>
                <c:pt idx="89">
                  <c:v>9.0675500000000007</c:v>
                </c:pt>
                <c:pt idx="90">
                  <c:v>7.8929900000000002</c:v>
                </c:pt>
                <c:pt idx="91">
                  <c:v>4.9714200000000002</c:v>
                </c:pt>
                <c:pt idx="92">
                  <c:v>-0.55817000000000005</c:v>
                </c:pt>
                <c:pt idx="93">
                  <c:v>-4.9807499999999996</c:v>
                </c:pt>
                <c:pt idx="94">
                  <c:v>-3.7390699999999999</c:v>
                </c:pt>
                <c:pt idx="95">
                  <c:v>-2.7144900000000001</c:v>
                </c:pt>
                <c:pt idx="96">
                  <c:v>-2.1690399999999999</c:v>
                </c:pt>
                <c:pt idx="97">
                  <c:v>3.2472500000000002</c:v>
                </c:pt>
                <c:pt idx="98">
                  <c:v>5.5201700000000002</c:v>
                </c:pt>
                <c:pt idx="99">
                  <c:v>6.7474600000000002</c:v>
                </c:pt>
                <c:pt idx="100">
                  <c:v>5.2670300000000001</c:v>
                </c:pt>
                <c:pt idx="101">
                  <c:v>5.0809300000000004</c:v>
                </c:pt>
                <c:pt idx="102">
                  <c:v>7.9055400000000002</c:v>
                </c:pt>
                <c:pt idx="103">
                  <c:v>4.8305400000000001</c:v>
                </c:pt>
                <c:pt idx="104">
                  <c:v>1.9736800000000001</c:v>
                </c:pt>
                <c:pt idx="105">
                  <c:v>-1.4121999999999999</c:v>
                </c:pt>
                <c:pt idx="106">
                  <c:v>2.0562299999999998</c:v>
                </c:pt>
                <c:pt idx="107">
                  <c:v>0.62311000000000005</c:v>
                </c:pt>
                <c:pt idx="108">
                  <c:v>-9.1894299999999998</c:v>
                </c:pt>
                <c:pt idx="109">
                  <c:v>-10.82141</c:v>
                </c:pt>
                <c:pt idx="110">
                  <c:v>-4.9411100000000001</c:v>
                </c:pt>
                <c:pt idx="111">
                  <c:v>-1.4726600000000001</c:v>
                </c:pt>
                <c:pt idx="112">
                  <c:v>1.5208600000000001</c:v>
                </c:pt>
                <c:pt idx="113">
                  <c:v>0.62595000000000001</c:v>
                </c:pt>
                <c:pt idx="114">
                  <c:v>3.1415299999999999</c:v>
                </c:pt>
                <c:pt idx="115">
                  <c:v>5.0500800000000003</c:v>
                </c:pt>
                <c:pt idx="116">
                  <c:v>4.0579799999999997</c:v>
                </c:pt>
                <c:pt idx="117">
                  <c:v>8.9620099999999994</c:v>
                </c:pt>
                <c:pt idx="118">
                  <c:v>4.50746</c:v>
                </c:pt>
                <c:pt idx="119">
                  <c:v>6.9571100000000001</c:v>
                </c:pt>
                <c:pt idx="120">
                  <c:v>10.825799999999999</c:v>
                </c:pt>
                <c:pt idx="121">
                  <c:v>7.2862900000000002</c:v>
                </c:pt>
                <c:pt idx="122">
                  <c:v>8.5292200000000005</c:v>
                </c:pt>
                <c:pt idx="123">
                  <c:v>9.1255799999999994</c:v>
                </c:pt>
                <c:pt idx="124">
                  <c:v>12.030900000000001</c:v>
                </c:pt>
                <c:pt idx="125">
                  <c:v>14.76643</c:v>
                </c:pt>
                <c:pt idx="126">
                  <c:v>14.746359999999999</c:v>
                </c:pt>
                <c:pt idx="127">
                  <c:v>12.143140000000001</c:v>
                </c:pt>
                <c:pt idx="128">
                  <c:v>17.475470000000001</c:v>
                </c:pt>
                <c:pt idx="129">
                  <c:v>16.215610000000002</c:v>
                </c:pt>
                <c:pt idx="130">
                  <c:v>15.46735</c:v>
                </c:pt>
                <c:pt idx="131">
                  <c:v>13.584250000000001</c:v>
                </c:pt>
                <c:pt idx="132">
                  <c:v>13.630140000000001</c:v>
                </c:pt>
                <c:pt idx="133">
                  <c:v>11.28313</c:v>
                </c:pt>
                <c:pt idx="134">
                  <c:v>10.530110000000001</c:v>
                </c:pt>
                <c:pt idx="135">
                  <c:v>5.2970300000000003</c:v>
                </c:pt>
                <c:pt idx="136">
                  <c:v>3.40869</c:v>
                </c:pt>
                <c:pt idx="137">
                  <c:v>2.6542599999999998</c:v>
                </c:pt>
                <c:pt idx="138">
                  <c:v>3.48508</c:v>
                </c:pt>
                <c:pt idx="139">
                  <c:v>5.4340900000000003</c:v>
                </c:pt>
                <c:pt idx="140">
                  <c:v>4.1762699999999997</c:v>
                </c:pt>
                <c:pt idx="141">
                  <c:v>1.96055</c:v>
                </c:pt>
                <c:pt idx="142">
                  <c:v>-0.30693999999999999</c:v>
                </c:pt>
                <c:pt idx="143">
                  <c:v>-5.4513100000000003</c:v>
                </c:pt>
                <c:pt idx="144">
                  <c:v>-11.388769999999999</c:v>
                </c:pt>
                <c:pt idx="145">
                  <c:v>-17.339269999999999</c:v>
                </c:pt>
                <c:pt idx="146">
                  <c:v>-14.43144</c:v>
                </c:pt>
                <c:pt idx="147">
                  <c:v>-13.515739999999999</c:v>
                </c:pt>
                <c:pt idx="148">
                  <c:v>-14.68628</c:v>
                </c:pt>
                <c:pt idx="149">
                  <c:v>-17.397929999999999</c:v>
                </c:pt>
                <c:pt idx="150">
                  <c:v>-22.912089999999999</c:v>
                </c:pt>
                <c:pt idx="151">
                  <c:v>-22.72719</c:v>
                </c:pt>
                <c:pt idx="152">
                  <c:v>-22.78369</c:v>
                </c:pt>
                <c:pt idx="153">
                  <c:v>-23.911480000000001</c:v>
                </c:pt>
                <c:pt idx="154">
                  <c:v>-23.827580000000001</c:v>
                </c:pt>
                <c:pt idx="155">
                  <c:v>-20.99466</c:v>
                </c:pt>
                <c:pt idx="156">
                  <c:v>-11.337400000000001</c:v>
                </c:pt>
                <c:pt idx="157">
                  <c:v>-11.939550000000001</c:v>
                </c:pt>
                <c:pt idx="158">
                  <c:v>-37.284280000000003</c:v>
                </c:pt>
                <c:pt idx="159">
                  <c:v>-51.19453</c:v>
                </c:pt>
                <c:pt idx="160">
                  <c:v>-35.325069999999997</c:v>
                </c:pt>
                <c:pt idx="161">
                  <c:v>-1.4523200000000001</c:v>
                </c:pt>
                <c:pt idx="162">
                  <c:v>9.1541800000000002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6A8-4B30-AFB0-211F653468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5310976"/>
        <c:axId val="205452800"/>
      </c:lineChart>
      <c:dateAx>
        <c:axId val="205310976"/>
        <c:scaling>
          <c:orientation val="minMax"/>
          <c:min val="39083"/>
        </c:scaling>
        <c:delete val="0"/>
        <c:axPos val="b"/>
        <c:numFmt formatCode="yyyy" sourceLinked="0"/>
        <c:majorTickMark val="out"/>
        <c:minorTickMark val="none"/>
        <c:tickLblPos val="low"/>
        <c:spPr>
          <a:ln w="11430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452800"/>
        <c:crosses val="autoZero"/>
        <c:auto val="1"/>
        <c:lblOffset val="100"/>
        <c:baseTimeUnit val="months"/>
        <c:majorUnit val="1"/>
        <c:majorTimeUnit val="years"/>
        <c:minorUnit val="12"/>
      </c:dateAx>
      <c:valAx>
        <c:axId val="205452800"/>
        <c:scaling>
          <c:orientation val="minMax"/>
        </c:scaling>
        <c:delete val="0"/>
        <c:axPos val="l"/>
        <c:majorGridlines>
          <c:spPr>
            <a:ln w="6350">
              <a:solidFill>
                <a:schemeClr val="bg1">
                  <a:lumMod val="65000"/>
                </a:schemeClr>
              </a:solidFill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000" b="0" dirty="0">
                    <a:latin typeface="+mn-lt"/>
                  </a:rPr>
                  <a:t>Saldo</a:t>
                </a:r>
                <a:r>
                  <a:rPr lang="de-DE" sz="1000" b="0" baseline="0" dirty="0">
                    <a:latin typeface="+mn-lt"/>
                  </a:rPr>
                  <a:t> der positiven und negativen Meldungen</a:t>
                </a:r>
                <a:endParaRPr lang="de-DE" sz="1000" b="0" dirty="0"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8250417357531277E-2"/>
              <c:y val="6.0535081990192779E-2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spPr>
          <a:ln w="3143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310976"/>
        <c:crosses val="autoZero"/>
        <c:crossBetween val="midCat"/>
        <c:majorUnit val="10"/>
        <c:minorUnit val="10"/>
      </c:valAx>
      <c:spPr>
        <a:noFill/>
        <a:ln w="25144">
          <a:noFill/>
        </a:ln>
      </c:spPr>
    </c:plotArea>
    <c:legend>
      <c:legendPos val="b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ayout>
        <c:manualLayout>
          <c:xMode val="edge"/>
          <c:yMode val="edge"/>
          <c:x val="0.27773112215653373"/>
          <c:y val="0.91901788684242725"/>
          <c:w val="0.53781624724314558"/>
          <c:h val="6.1243026884101368E-2"/>
        </c:manualLayout>
      </c:layout>
      <c:overlay val="0"/>
      <c:spPr>
        <a:noFill/>
        <a:ln w="12572">
          <a:noFill/>
          <a:prstDash val="solid"/>
        </a:ln>
        <a:effectLst/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32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de-DE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072833177266019E-2"/>
          <c:y val="4.3645107630482405E-2"/>
          <c:w val="0.45488887478110906"/>
          <c:h val="0.91270978473903519"/>
        </c:manualLayout>
      </c:layout>
      <c:lineChart>
        <c:grouping val="standar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Finanzkrise 2008/2009: Aktuelle Lage</c:v>
                </c:pt>
              </c:strCache>
            </c:strRef>
          </c:tx>
          <c:spPr>
            <a:ln w="28575" cap="rnd">
              <a:solidFill>
                <a:srgbClr val="C00000">
                  <a:alpha val="30000"/>
                </a:srgbClr>
              </a:solidFill>
              <a:round/>
            </a:ln>
            <a:effectLst/>
          </c:spPr>
          <c:marker>
            <c:symbol val="none"/>
          </c:marker>
          <c:cat>
            <c:numRef>
              <c:f>Tabelle1!$A$2:$A$25</c:f>
              <c:numCache>
                <c:formatCode>General</c:formatCode>
                <c:ptCount val="24"/>
              </c:numCache>
            </c:numRef>
          </c:cat>
          <c:val>
            <c:numRef>
              <c:f>Tabelle1!$B$2:$B$25</c:f>
              <c:numCache>
                <c:formatCode>0.0</c:formatCode>
                <c:ptCount val="24"/>
                <c:pt idx="0">
                  <c:v>33.10398</c:v>
                </c:pt>
                <c:pt idx="1">
                  <c:v>36.711950000000002</c:v>
                </c:pt>
                <c:pt idx="2">
                  <c:v>33.51108</c:v>
                </c:pt>
                <c:pt idx="3">
                  <c:v>28.500879999999999</c:v>
                </c:pt>
                <c:pt idx="4">
                  <c:v>31.191880000000001</c:v>
                </c:pt>
                <c:pt idx="5">
                  <c:v>26.244689999999999</c:v>
                </c:pt>
                <c:pt idx="6">
                  <c:v>21.056470000000001</c:v>
                </c:pt>
                <c:pt idx="7">
                  <c:v>20.060169999999999</c:v>
                </c:pt>
                <c:pt idx="8">
                  <c:v>15.855370000000001</c:v>
                </c:pt>
                <c:pt idx="9">
                  <c:v>7.40402</c:v>
                </c:pt>
                <c:pt idx="10">
                  <c:v>-12.68426</c:v>
                </c:pt>
                <c:pt idx="11">
                  <c:v>-35.565449999999998</c:v>
                </c:pt>
                <c:pt idx="12">
                  <c:v>-36.753270000000001</c:v>
                </c:pt>
                <c:pt idx="13">
                  <c:v>-46.474440000000001</c:v>
                </c:pt>
                <c:pt idx="14">
                  <c:v>-54.678449999999998</c:v>
                </c:pt>
                <c:pt idx="15">
                  <c:v>-57.445920000000001</c:v>
                </c:pt>
                <c:pt idx="16">
                  <c:v>-62.945149999999998</c:v>
                </c:pt>
                <c:pt idx="17">
                  <c:v>-61.651330000000002</c:v>
                </c:pt>
                <c:pt idx="18">
                  <c:v>-58.83867</c:v>
                </c:pt>
                <c:pt idx="19">
                  <c:v>-53.924460000000003</c:v>
                </c:pt>
                <c:pt idx="20">
                  <c:v>-50.846400000000003</c:v>
                </c:pt>
                <c:pt idx="21">
                  <c:v>-41.897669999999998</c:v>
                </c:pt>
                <c:pt idx="22">
                  <c:v>-34.05471</c:v>
                </c:pt>
                <c:pt idx="23">
                  <c:v>-29.137709999999998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7DE-41B4-9447-36C06C648A3C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Finanzkrise 2008/2009: Erwartungen für die nächsten sechs Monate</c:v>
                </c:pt>
              </c:strCache>
            </c:strRef>
          </c:tx>
          <c:spPr>
            <a:ln w="28575" cap="rnd">
              <a:solidFill>
                <a:srgbClr val="262699">
                  <a:alpha val="30000"/>
                </a:srgbClr>
              </a:solidFill>
              <a:round/>
            </a:ln>
            <a:effectLst/>
          </c:spPr>
          <c:marker>
            <c:symbol val="none"/>
          </c:marker>
          <c:cat>
            <c:numRef>
              <c:f>Tabelle1!$A$2:$A$25</c:f>
              <c:numCache>
                <c:formatCode>General</c:formatCode>
                <c:ptCount val="24"/>
              </c:numCache>
            </c:numRef>
          </c:cat>
          <c:val>
            <c:numRef>
              <c:f>Tabelle1!$C$2:$C$25</c:f>
              <c:numCache>
                <c:formatCode>0.0</c:formatCode>
                <c:ptCount val="24"/>
                <c:pt idx="0">
                  <c:v>8.3967799999999997</c:v>
                </c:pt>
                <c:pt idx="1">
                  <c:v>6.4347200000000004</c:v>
                </c:pt>
                <c:pt idx="2">
                  <c:v>1.3468199999999999</c:v>
                </c:pt>
                <c:pt idx="3">
                  <c:v>3.9849600000000001</c:v>
                </c:pt>
                <c:pt idx="4">
                  <c:v>0.97314000000000001</c:v>
                </c:pt>
                <c:pt idx="5">
                  <c:v>-10.065329999999999</c:v>
                </c:pt>
                <c:pt idx="6">
                  <c:v>-12.7296</c:v>
                </c:pt>
                <c:pt idx="7">
                  <c:v>-18.276119999999999</c:v>
                </c:pt>
                <c:pt idx="8">
                  <c:v>-21.48048</c:v>
                </c:pt>
                <c:pt idx="9">
                  <c:v>-39.272179999999999</c:v>
                </c:pt>
                <c:pt idx="10">
                  <c:v>-48.303100000000001</c:v>
                </c:pt>
                <c:pt idx="11">
                  <c:v>-54.825220000000002</c:v>
                </c:pt>
                <c:pt idx="12">
                  <c:v>-46.576210000000003</c:v>
                </c:pt>
                <c:pt idx="13">
                  <c:v>-44.322670000000002</c:v>
                </c:pt>
                <c:pt idx="14">
                  <c:v>-39.996699999999997</c:v>
                </c:pt>
                <c:pt idx="15">
                  <c:v>-34.405529999999999</c:v>
                </c:pt>
                <c:pt idx="16">
                  <c:v>-23.74952</c:v>
                </c:pt>
                <c:pt idx="17">
                  <c:v>-13.594659999999999</c:v>
                </c:pt>
                <c:pt idx="18">
                  <c:v>-6.6227600000000004</c:v>
                </c:pt>
                <c:pt idx="19">
                  <c:v>9.1296800000000005</c:v>
                </c:pt>
                <c:pt idx="20">
                  <c:v>11.86688</c:v>
                </c:pt>
                <c:pt idx="21">
                  <c:v>12.21364</c:v>
                </c:pt>
                <c:pt idx="22">
                  <c:v>13.85938</c:v>
                </c:pt>
                <c:pt idx="23">
                  <c:v>15.2577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7DE-41B4-9447-36C06C648A3C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Corona-Krise 2019/2020: Aktuelle Lage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Tabelle1!$A$2:$A$25</c:f>
              <c:numCache>
                <c:formatCode>General</c:formatCode>
                <c:ptCount val="24"/>
              </c:numCache>
            </c:numRef>
          </c:cat>
          <c:val>
            <c:numRef>
              <c:f>Tabelle1!$D$2:$D$25</c:f>
              <c:numCache>
                <c:formatCode>0.0</c:formatCode>
                <c:ptCount val="24"/>
                <c:pt idx="0">
                  <c:v>32.920920000000002</c:v>
                </c:pt>
                <c:pt idx="1">
                  <c:v>27.80931</c:v>
                </c:pt>
                <c:pt idx="2">
                  <c:v>21.8249</c:v>
                </c:pt>
                <c:pt idx="3">
                  <c:v>18.633659999999999</c:v>
                </c:pt>
                <c:pt idx="4">
                  <c:v>17.053619999999999</c:v>
                </c:pt>
                <c:pt idx="5">
                  <c:v>12.099780000000001</c:v>
                </c:pt>
                <c:pt idx="6">
                  <c:v>2.5016500000000002</c:v>
                </c:pt>
                <c:pt idx="7">
                  <c:v>1.9674799999999999</c:v>
                </c:pt>
                <c:pt idx="8">
                  <c:v>-4.6947099999999997</c:v>
                </c:pt>
                <c:pt idx="9">
                  <c:v>-7.9851200000000002</c:v>
                </c:pt>
                <c:pt idx="10">
                  <c:v>-8.6390600000000006</c:v>
                </c:pt>
                <c:pt idx="11">
                  <c:v>-11.44636</c:v>
                </c:pt>
                <c:pt idx="12">
                  <c:v>-13.40433</c:v>
                </c:pt>
                <c:pt idx="13">
                  <c:v>-6.4275700000000002</c:v>
                </c:pt>
                <c:pt idx="14">
                  <c:v>-7.08141</c:v>
                </c:pt>
                <c:pt idx="15">
                  <c:v>-38.167969999999997</c:v>
                </c:pt>
                <c:pt idx="16">
                  <c:v>-48.887309999999999</c:v>
                </c:pt>
                <c:pt idx="17">
                  <c:v>-53.70722</c:v>
                </c:pt>
                <c:pt idx="18">
                  <c:v>-43.139389999999999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7DE-41B4-9447-36C06C648A3C}"/>
            </c:ext>
          </c:extLst>
        </c:ser>
        <c:ser>
          <c:idx val="3"/>
          <c:order val="3"/>
          <c:tx>
            <c:strRef>
              <c:f>Tabelle1!$E$1</c:f>
              <c:strCache>
                <c:ptCount val="1"/>
                <c:pt idx="0">
                  <c:v>Corona-Krise 2019/2020: Erwartungen für die nächsten sechs Monate</c:v>
                </c:pt>
              </c:strCache>
            </c:strRef>
          </c:tx>
          <c:spPr>
            <a:ln w="28575" cap="rnd">
              <a:solidFill>
                <a:srgbClr val="262699"/>
              </a:solidFill>
              <a:round/>
            </a:ln>
            <a:effectLst/>
          </c:spPr>
          <c:marker>
            <c:symbol val="none"/>
          </c:marker>
          <c:cat>
            <c:numRef>
              <c:f>Tabelle1!$A$2:$A$25</c:f>
              <c:numCache>
                <c:formatCode>General</c:formatCode>
                <c:ptCount val="24"/>
              </c:numCache>
            </c:numRef>
          </c:cat>
          <c:val>
            <c:numRef>
              <c:f>Tabelle1!$E$2:$E$25</c:f>
              <c:numCache>
                <c:formatCode>0.0</c:formatCode>
                <c:ptCount val="24"/>
                <c:pt idx="0">
                  <c:v>-11.388769999999999</c:v>
                </c:pt>
                <c:pt idx="1">
                  <c:v>-17.339269999999999</c:v>
                </c:pt>
                <c:pt idx="2">
                  <c:v>-14.43144</c:v>
                </c:pt>
                <c:pt idx="3">
                  <c:v>-13.515739999999999</c:v>
                </c:pt>
                <c:pt idx="4">
                  <c:v>-14.68628</c:v>
                </c:pt>
                <c:pt idx="5">
                  <c:v>-17.397929999999999</c:v>
                </c:pt>
                <c:pt idx="6">
                  <c:v>-22.912089999999999</c:v>
                </c:pt>
                <c:pt idx="7">
                  <c:v>-22.72719</c:v>
                </c:pt>
                <c:pt idx="8">
                  <c:v>-22.78369</c:v>
                </c:pt>
                <c:pt idx="9">
                  <c:v>-23.911480000000001</c:v>
                </c:pt>
                <c:pt idx="10">
                  <c:v>-23.827580000000001</c:v>
                </c:pt>
                <c:pt idx="11">
                  <c:v>-20.99466</c:v>
                </c:pt>
                <c:pt idx="12">
                  <c:v>-11.337400000000001</c:v>
                </c:pt>
                <c:pt idx="13">
                  <c:v>-11.939550000000001</c:v>
                </c:pt>
                <c:pt idx="14">
                  <c:v>-37.284280000000003</c:v>
                </c:pt>
                <c:pt idx="15">
                  <c:v>-51.19453</c:v>
                </c:pt>
                <c:pt idx="16">
                  <c:v>-35.325069999999997</c:v>
                </c:pt>
                <c:pt idx="17">
                  <c:v>-1.4523200000000001</c:v>
                </c:pt>
                <c:pt idx="18">
                  <c:v>9.1541800000000002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67DE-41B4-9447-36C06C648A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22796815"/>
        <c:axId val="598735103"/>
      </c:lineChart>
      <c:catAx>
        <c:axId val="522796815"/>
        <c:scaling>
          <c:orientation val="minMax"/>
        </c:scaling>
        <c:delete val="1"/>
        <c:axPos val="b"/>
        <c:numFmt formatCode="0.0" sourceLinked="0"/>
        <c:majorTickMark val="none"/>
        <c:minorTickMark val="none"/>
        <c:tickLblPos val="low"/>
        <c:crossAx val="598735103"/>
        <c:crosses val="autoZero"/>
        <c:auto val="1"/>
        <c:lblAlgn val="ctr"/>
        <c:lblOffset val="100"/>
        <c:tickLblSkip val="1"/>
        <c:noMultiLvlLbl val="0"/>
      </c:catAx>
      <c:valAx>
        <c:axId val="598735103"/>
        <c:scaling>
          <c:orientation val="minMax"/>
          <c:min val="-7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de-DE" sz="1000" dirty="0">
                    <a:solidFill>
                      <a:schemeClr val="tx1"/>
                    </a:solidFill>
                    <a:latin typeface="+mn-lt"/>
                  </a:rPr>
                  <a:t>Saldo der positiven und negativen</a:t>
                </a:r>
                <a:r>
                  <a:rPr lang="de-DE" sz="1000" baseline="0" dirty="0">
                    <a:solidFill>
                      <a:schemeClr val="tx1"/>
                    </a:solidFill>
                    <a:latin typeface="+mn-lt"/>
                  </a:rPr>
                  <a:t> Meldungen</a:t>
                </a:r>
                <a:endParaRPr lang="de-DE" sz="1000" dirty="0">
                  <a:solidFill>
                    <a:schemeClr val="tx1"/>
                  </a:solidFill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1413678903402268E-2"/>
              <c:y val="0.1098844992812086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de-DE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522796815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6214269843033313"/>
          <c:y val="0.18250654676614458"/>
          <c:w val="0.27066899974076952"/>
          <c:h val="0.6872786863646095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DF04DA-029B-4821-9DF5-8DA23FE762D5}" type="datetimeFigureOut">
              <a:rPr lang="de-DE" smtClean="0"/>
              <a:t>27.07.2020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40A7D-51B9-4258-97E5-EDA9ACFFE05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55237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840A7D-51B9-4258-97E5-EDA9ACFFE057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82992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840A7D-51B9-4258-97E5-EDA9ACFFE057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7343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49971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510473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3991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71085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295942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324419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634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738368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>
              <a:sym typeface="Symbol" pitchFamily="18" charset="2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45423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19389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484586"/>
            <a:ext cx="1943100" cy="437316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484586"/>
            <a:ext cx="5676900" cy="437316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046029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189" indent="0" algn="ctr">
              <a:buNone/>
              <a:defRPr/>
            </a:lvl2pPr>
            <a:lvl3pPr marL="914378" indent="0" algn="ctr">
              <a:buNone/>
              <a:defRPr/>
            </a:lvl3pPr>
            <a:lvl4pPr marL="1371566" indent="0" algn="ctr">
              <a:buNone/>
              <a:defRPr/>
            </a:lvl4pPr>
            <a:lvl5pPr marL="1828754" indent="0" algn="ctr">
              <a:buNone/>
              <a:defRPr/>
            </a:lvl5pPr>
            <a:lvl6pPr marL="2285943" indent="0" algn="ctr">
              <a:buNone/>
              <a:defRPr/>
            </a:lvl6pPr>
            <a:lvl7pPr marL="2743132" indent="0" algn="ctr">
              <a:buNone/>
              <a:defRPr/>
            </a:lvl7pPr>
            <a:lvl8pPr marL="3200320" indent="0" algn="ctr">
              <a:buNone/>
              <a:defRPr/>
            </a:lvl8pPr>
            <a:lvl9pPr marL="3657509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7727739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4269550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8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2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8480604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3308074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3990819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393926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49102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1040051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de-DE" noProof="0">
              <a:sym typeface="Symbol" pitchFamily="18" charset="2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832633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8512919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484587"/>
            <a:ext cx="1943100" cy="437316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484587"/>
            <a:ext cx="5676900" cy="437316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565485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7"/>
          <p:cNvSpPr>
            <a:spLocks noChangeArrowheads="1"/>
          </p:cNvSpPr>
          <p:nvPr userDrawn="1"/>
        </p:nvSpPr>
        <p:spPr bwMode="auto">
          <a:xfrm>
            <a:off x="3177" y="4898231"/>
            <a:ext cx="7561261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7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57350"/>
            <a:ext cx="77724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>
                <a:sym typeface="Symbol" pitchFamily="18" charset="2"/>
              </a:rPr>
              <a:t>Mastertextformat bearbeiten</a:t>
            </a:r>
          </a:p>
          <a:p>
            <a:pPr lvl="1"/>
            <a:r>
              <a:rPr lang="de-DE">
                <a:sym typeface="Symbol" pitchFamily="18" charset="2"/>
              </a:rPr>
              <a:t>Zweite Ebene</a:t>
            </a:r>
          </a:p>
          <a:p>
            <a:pPr lvl="2"/>
            <a:r>
              <a:rPr lang="de-DE">
                <a:sym typeface="Symbol" pitchFamily="18" charset="2"/>
              </a:rPr>
              <a:t>Dritte Ebene</a:t>
            </a:r>
          </a:p>
          <a:p>
            <a:pPr lvl="3"/>
            <a:r>
              <a:rPr lang="de-DE">
                <a:sym typeface="Symbol" pitchFamily="18" charset="2"/>
              </a:rPr>
              <a:t>Vierte Ebene</a:t>
            </a:r>
          </a:p>
          <a:p>
            <a:pPr lvl="4"/>
            <a:r>
              <a:rPr lang="de-DE">
                <a:sym typeface="Symbol" pitchFamily="18" charset="2"/>
              </a:rPr>
              <a:t>Fünfte Ebene</a:t>
            </a:r>
          </a:p>
        </p:txBody>
      </p:sp>
      <p:sp>
        <p:nvSpPr>
          <p:cNvPr id="1028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84585"/>
            <a:ext cx="77724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30" name="Rectangle 80"/>
          <p:cNvSpPr>
            <a:spLocks noChangeArrowheads="1"/>
          </p:cNvSpPr>
          <p:nvPr userDrawn="1"/>
        </p:nvSpPr>
        <p:spPr bwMode="auto">
          <a:xfrm>
            <a:off x="3177" y="135733"/>
            <a:ext cx="7017095" cy="322659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09" name="Text Box 85"/>
          <p:cNvSpPr txBox="1">
            <a:spLocks noChangeArrowheads="1"/>
          </p:cNvSpPr>
          <p:nvPr userDrawn="1"/>
        </p:nvSpPr>
        <p:spPr bwMode="auto">
          <a:xfrm>
            <a:off x="676275" y="209552"/>
            <a:ext cx="389572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de-DE" sz="1000" dirty="0" err="1">
                <a:solidFill>
                  <a:srgbClr val="000000"/>
                </a:solidFill>
                <a:latin typeface="Arial" pitchFamily="34" charset="0"/>
              </a:rPr>
              <a:t>ArGeZ</a:t>
            </a: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Arbeitsgemeinschaft Zulieferindustrie</a:t>
            </a:r>
          </a:p>
        </p:txBody>
      </p:sp>
      <p:sp>
        <p:nvSpPr>
          <p:cNvPr id="1032" name="Rectangle 94"/>
          <p:cNvSpPr>
            <a:spLocks noChangeArrowheads="1"/>
          </p:cNvSpPr>
          <p:nvPr userDrawn="1"/>
        </p:nvSpPr>
        <p:spPr bwMode="auto">
          <a:xfrm>
            <a:off x="8316416" y="134542"/>
            <a:ext cx="827583" cy="32385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3" name="Rectangle 96"/>
          <p:cNvSpPr>
            <a:spLocks noChangeArrowheads="1"/>
          </p:cNvSpPr>
          <p:nvPr userDrawn="1"/>
        </p:nvSpPr>
        <p:spPr bwMode="auto">
          <a:xfrm>
            <a:off x="7564438" y="4898231"/>
            <a:ext cx="1579562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36" name="Text Box 112"/>
          <p:cNvSpPr txBox="1">
            <a:spLocks noChangeArrowheads="1"/>
          </p:cNvSpPr>
          <p:nvPr userDrawn="1"/>
        </p:nvSpPr>
        <p:spPr bwMode="auto">
          <a:xfrm>
            <a:off x="8172400" y="4857779"/>
            <a:ext cx="88004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800" b="1" dirty="0">
                <a:solidFill>
                  <a:srgbClr val="000000"/>
                </a:solidFill>
                <a:latin typeface="Arial" pitchFamily="34" charset="0"/>
              </a:rPr>
              <a:t>www.argez.de</a:t>
            </a:r>
          </a:p>
        </p:txBody>
      </p:sp>
      <p:pic>
        <p:nvPicPr>
          <p:cNvPr id="1037" name="Picture 118" descr="logo_argez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71289"/>
            <a:ext cx="636473" cy="522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549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+mn-ea"/>
          <a:cs typeface="+mn-cs"/>
          <a:sym typeface="Symbol" pitchFamily="18" charset="2"/>
        </a:defRPr>
      </a:lvl1pPr>
      <a:lvl2pPr marL="742950" indent="-285750" algn="l" rtl="0" eaLnBrk="0" fontAlgn="base" hangingPunct="0">
        <a:lnSpc>
          <a:spcPct val="14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3pPr>
      <a:lvl4pPr marL="16002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4pPr>
      <a:lvl5pPr marL="20574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5pPr>
      <a:lvl6pPr marL="25146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6pPr>
      <a:lvl7pPr marL="29718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7pPr>
      <a:lvl8pPr marL="3429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8pPr>
      <a:lvl9pPr marL="3886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7"/>
          <p:cNvSpPr>
            <a:spLocks noChangeArrowheads="1"/>
          </p:cNvSpPr>
          <p:nvPr userDrawn="1"/>
        </p:nvSpPr>
        <p:spPr bwMode="auto">
          <a:xfrm>
            <a:off x="3178" y="4898231"/>
            <a:ext cx="7561261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7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57350"/>
            <a:ext cx="77724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>
                <a:sym typeface="Symbol" pitchFamily="18" charset="2"/>
              </a:rPr>
              <a:t>Mastertextformat bearbeiten</a:t>
            </a:r>
          </a:p>
          <a:p>
            <a:pPr lvl="1"/>
            <a:r>
              <a:rPr lang="de-DE">
                <a:sym typeface="Symbol" pitchFamily="18" charset="2"/>
              </a:rPr>
              <a:t>Zweite Ebene</a:t>
            </a:r>
          </a:p>
          <a:p>
            <a:pPr lvl="2"/>
            <a:r>
              <a:rPr lang="de-DE">
                <a:sym typeface="Symbol" pitchFamily="18" charset="2"/>
              </a:rPr>
              <a:t>Dritte Ebene</a:t>
            </a:r>
          </a:p>
          <a:p>
            <a:pPr lvl="3"/>
            <a:r>
              <a:rPr lang="de-DE">
                <a:sym typeface="Symbol" pitchFamily="18" charset="2"/>
              </a:rPr>
              <a:t>Vierte Ebene</a:t>
            </a:r>
          </a:p>
          <a:p>
            <a:pPr lvl="4"/>
            <a:r>
              <a:rPr lang="de-DE">
                <a:sym typeface="Symbol" pitchFamily="18" charset="2"/>
              </a:rPr>
              <a:t>Fünfte Ebene</a:t>
            </a:r>
          </a:p>
        </p:txBody>
      </p:sp>
      <p:sp>
        <p:nvSpPr>
          <p:cNvPr id="1028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84585"/>
            <a:ext cx="77724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30" name="Rectangle 80"/>
          <p:cNvSpPr>
            <a:spLocks noChangeArrowheads="1"/>
          </p:cNvSpPr>
          <p:nvPr userDrawn="1"/>
        </p:nvSpPr>
        <p:spPr bwMode="auto">
          <a:xfrm>
            <a:off x="3178" y="135734"/>
            <a:ext cx="7017095" cy="322659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09" name="Text Box 85"/>
          <p:cNvSpPr txBox="1">
            <a:spLocks noChangeArrowheads="1"/>
          </p:cNvSpPr>
          <p:nvPr userDrawn="1"/>
        </p:nvSpPr>
        <p:spPr bwMode="auto">
          <a:xfrm>
            <a:off x="676276" y="209553"/>
            <a:ext cx="389572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de-DE" sz="1000" dirty="0" err="1">
                <a:solidFill>
                  <a:srgbClr val="000000"/>
                </a:solidFill>
                <a:latin typeface="Arial" pitchFamily="34" charset="0"/>
              </a:rPr>
              <a:t>ArGeZ</a:t>
            </a: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Arbeitsgemeinschaft Zulieferindustrie</a:t>
            </a:r>
          </a:p>
        </p:txBody>
      </p:sp>
      <p:sp>
        <p:nvSpPr>
          <p:cNvPr id="1032" name="Rectangle 94"/>
          <p:cNvSpPr>
            <a:spLocks noChangeArrowheads="1"/>
          </p:cNvSpPr>
          <p:nvPr userDrawn="1"/>
        </p:nvSpPr>
        <p:spPr bwMode="auto">
          <a:xfrm>
            <a:off x="8316416" y="134542"/>
            <a:ext cx="827583" cy="32385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3" name="Rectangle 96"/>
          <p:cNvSpPr>
            <a:spLocks noChangeArrowheads="1"/>
          </p:cNvSpPr>
          <p:nvPr userDrawn="1"/>
        </p:nvSpPr>
        <p:spPr bwMode="auto">
          <a:xfrm>
            <a:off x="7564438" y="4898231"/>
            <a:ext cx="1579562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36" name="Text Box 112"/>
          <p:cNvSpPr txBox="1">
            <a:spLocks noChangeArrowheads="1"/>
          </p:cNvSpPr>
          <p:nvPr userDrawn="1"/>
        </p:nvSpPr>
        <p:spPr bwMode="auto">
          <a:xfrm>
            <a:off x="8172401" y="4857779"/>
            <a:ext cx="88004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800" b="1" dirty="0">
                <a:solidFill>
                  <a:srgbClr val="000000"/>
                </a:solidFill>
                <a:latin typeface="Arial" pitchFamily="34" charset="0"/>
              </a:rPr>
              <a:t>www.argez.de</a:t>
            </a:r>
          </a:p>
        </p:txBody>
      </p:sp>
      <p:pic>
        <p:nvPicPr>
          <p:cNvPr id="1037" name="Picture 118" descr="logo_argez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3" y="71290"/>
            <a:ext cx="636473" cy="522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7346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5pPr>
      <a:lvl6pPr marL="457189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6pPr>
      <a:lvl7pPr marL="914378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7pPr>
      <a:lvl8pPr marL="1371566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8pPr>
      <a:lvl9pPr marL="1828754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9pPr>
    </p:titleStyle>
    <p:bodyStyle>
      <a:lvl1pPr marL="342892" indent="-342892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+mn-ea"/>
          <a:cs typeface="+mn-cs"/>
          <a:sym typeface="Symbol" pitchFamily="18" charset="2"/>
        </a:defRPr>
      </a:lvl1pPr>
      <a:lvl2pPr marL="742931" indent="-285743" algn="l" rtl="0" eaLnBrk="0" fontAlgn="base" hangingPunct="0">
        <a:lnSpc>
          <a:spcPct val="14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2pPr>
      <a:lvl3pPr marL="1142972" indent="-228594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3pPr>
      <a:lvl4pPr marL="1600160" indent="-228594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4pPr>
      <a:lvl5pPr marL="2057348" indent="-228594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5pPr>
      <a:lvl6pPr marL="2514537" indent="-228594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6pPr>
      <a:lvl7pPr marL="2971726" indent="-228594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7pPr>
      <a:lvl8pPr marL="3428915" indent="-228594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8pPr>
      <a:lvl9pPr marL="3886103" indent="-228594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9pPr>
    </p:bodyStyle>
    <p:otherStyle>
      <a:defPPr>
        <a:defRPr lang="de-DE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9780165"/>
              </p:ext>
            </p:extLst>
          </p:nvPr>
        </p:nvGraphicFramePr>
        <p:xfrm>
          <a:off x="280193" y="1108672"/>
          <a:ext cx="8454382" cy="3538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857250"/>
          </a:xfrm>
        </p:spPr>
        <p:txBody>
          <a:bodyPr/>
          <a:lstStyle/>
          <a:p>
            <a:pPr eaLnBrk="1" hangingPunct="1"/>
            <a:br>
              <a:rPr lang="de-DE" sz="900" i="1" dirty="0"/>
            </a:br>
            <a:endParaRPr lang="de-DE" dirty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48458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0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Geschäftsklima Zulieferindustrie Deutschland Juli 2020</a:t>
            </a: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-3674" y="4713776"/>
            <a:ext cx="820928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800" dirty="0">
                <a:solidFill>
                  <a:srgbClr val="000000"/>
                </a:solidFill>
                <a:latin typeface="Arial" charset="0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</p:spTree>
    <p:extLst>
      <p:ext uri="{BB962C8B-B14F-4D97-AF65-F5344CB8AC3E}">
        <p14:creationId xmlns:p14="http://schemas.microsoft.com/office/powerpoint/2010/main" val="356898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857250"/>
          </a:xfrm>
        </p:spPr>
        <p:txBody>
          <a:bodyPr/>
          <a:lstStyle/>
          <a:p>
            <a:pPr eaLnBrk="1" hangingPunct="1"/>
            <a:br>
              <a:rPr lang="de-DE" sz="900" i="1" dirty="0"/>
            </a:br>
            <a:endParaRPr lang="de-DE" dirty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54913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de-DE" sz="20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Geschäftsklima Zulieferindustrie Deutschland</a:t>
            </a:r>
          </a:p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de-DE" sz="15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Vergleich von Finanzkrise 2008/2009 und Corona-Pandemie</a:t>
            </a: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-3674" y="4713776"/>
            <a:ext cx="820928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de-DE" sz="800" dirty="0">
                <a:solidFill>
                  <a:srgbClr val="000000"/>
                </a:solidFill>
                <a:latin typeface="Arial" charset="0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  <p:graphicFrame>
        <p:nvGraphicFramePr>
          <p:cNvPr id="5" name="Diagramm 4">
            <a:extLst>
              <a:ext uri="{FF2B5EF4-FFF2-40B4-BE49-F238E27FC236}">
                <a16:creationId xmlns:a16="http://schemas.microsoft.com/office/drawing/2014/main" id="{632C3B64-E252-45E4-8EE0-831C5F9844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00388049"/>
              </p:ext>
            </p:extLst>
          </p:nvPr>
        </p:nvGraphicFramePr>
        <p:xfrm>
          <a:off x="971600" y="1272208"/>
          <a:ext cx="6912768" cy="3400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8705680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</Words>
  <Application>Microsoft Office PowerPoint</Application>
  <PresentationFormat>Bildschirmpräsentation (16:9)</PresentationFormat>
  <Paragraphs>11</Paragraphs>
  <Slides>2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2</vt:i4>
      </vt:variant>
    </vt:vector>
  </HeadingPairs>
  <TitlesOfParts>
    <vt:vector size="7" baseType="lpstr">
      <vt:lpstr>Arial</vt:lpstr>
      <vt:lpstr>Calibri</vt:lpstr>
      <vt:lpstr>Times New Roman</vt:lpstr>
      <vt:lpstr>Standarddesign</vt:lpstr>
      <vt:lpstr>1_Standarddesign</vt:lpstr>
      <vt:lpstr>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Sophie Steffen</dc:creator>
  <cp:lastModifiedBy>Steffen Sophie</cp:lastModifiedBy>
  <cp:revision>120</cp:revision>
  <dcterms:created xsi:type="dcterms:W3CDTF">2019-02-20T12:14:37Z</dcterms:created>
  <dcterms:modified xsi:type="dcterms:W3CDTF">2020-07-27T11:58:26Z</dcterms:modified>
</cp:coreProperties>
</file>