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60" r:id="rId3"/>
  </p:sldIdLst>
  <p:sldSz cx="9144000" cy="5143500" type="screen16x9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2699"/>
    <a:srgbClr val="C00000"/>
    <a:srgbClr val="007E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6196" autoAdjust="0"/>
  </p:normalViewPr>
  <p:slideViewPr>
    <p:cSldViewPr>
      <p:cViewPr varScale="1">
        <p:scale>
          <a:sx n="150" d="100"/>
          <a:sy n="150" d="100"/>
        </p:scale>
        <p:origin x="474" y="12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1941127445002865E-2"/>
          <c:y val="2.3022603929042582E-2"/>
          <c:w val="0.88234160699149866"/>
          <c:h val="0.8032342409237696"/>
        </c:manualLayout>
      </c:layout>
      <c:lineChart>
        <c:grouping val="standard"/>
        <c:varyColors val="0"/>
        <c:ser>
          <c:idx val="1"/>
          <c:order val="0"/>
          <c:tx>
            <c:strRef>
              <c:f>Sheet1!$B$1</c:f>
              <c:strCache>
                <c:ptCount val="1"/>
                <c:pt idx="0">
                  <c:v>Aktuelle Lage</c:v>
                </c:pt>
              </c:strCache>
            </c:strRef>
          </c:tx>
          <c:spPr>
            <a:ln w="31750">
              <a:solidFill>
                <a:srgbClr val="C00000"/>
              </a:solidFill>
              <a:prstDash val="solid"/>
            </a:ln>
            <a:effectLst/>
          </c:spPr>
          <c:marker>
            <c:symbol val="none"/>
          </c:marker>
          <c:cat>
            <c:numRef>
              <c:f>Sheet1!$A$2:$A$168</c:f>
              <c:numCache>
                <c:formatCode>mmm\-yy</c:formatCode>
                <c:ptCount val="167"/>
                <c:pt idx="0">
                  <c:v>39083</c:v>
                </c:pt>
                <c:pt idx="1">
                  <c:v>39114</c:v>
                </c:pt>
                <c:pt idx="2">
                  <c:v>39142</c:v>
                </c:pt>
                <c:pt idx="3">
                  <c:v>39173</c:v>
                </c:pt>
                <c:pt idx="4">
                  <c:v>39203</c:v>
                </c:pt>
                <c:pt idx="5">
                  <c:v>39234</c:v>
                </c:pt>
                <c:pt idx="6">
                  <c:v>39264</c:v>
                </c:pt>
                <c:pt idx="7">
                  <c:v>39295</c:v>
                </c:pt>
                <c:pt idx="8">
                  <c:v>39326</c:v>
                </c:pt>
                <c:pt idx="9">
                  <c:v>39356</c:v>
                </c:pt>
                <c:pt idx="10">
                  <c:v>39387</c:v>
                </c:pt>
                <c:pt idx="11">
                  <c:v>39417</c:v>
                </c:pt>
                <c:pt idx="12">
                  <c:v>39448</c:v>
                </c:pt>
                <c:pt idx="13">
                  <c:v>39479</c:v>
                </c:pt>
                <c:pt idx="14">
                  <c:v>39508</c:v>
                </c:pt>
                <c:pt idx="15">
                  <c:v>39539</c:v>
                </c:pt>
                <c:pt idx="16">
                  <c:v>39569</c:v>
                </c:pt>
                <c:pt idx="17">
                  <c:v>39600</c:v>
                </c:pt>
                <c:pt idx="18">
                  <c:v>39630</c:v>
                </c:pt>
                <c:pt idx="19">
                  <c:v>39661</c:v>
                </c:pt>
                <c:pt idx="20">
                  <c:v>39692</c:v>
                </c:pt>
                <c:pt idx="21">
                  <c:v>39722</c:v>
                </c:pt>
                <c:pt idx="22">
                  <c:v>39753</c:v>
                </c:pt>
                <c:pt idx="23">
                  <c:v>39783</c:v>
                </c:pt>
                <c:pt idx="24">
                  <c:v>39814</c:v>
                </c:pt>
                <c:pt idx="25">
                  <c:v>39845</c:v>
                </c:pt>
                <c:pt idx="26">
                  <c:v>39873</c:v>
                </c:pt>
                <c:pt idx="27">
                  <c:v>39904</c:v>
                </c:pt>
                <c:pt idx="28">
                  <c:v>39934</c:v>
                </c:pt>
                <c:pt idx="29">
                  <c:v>39965</c:v>
                </c:pt>
                <c:pt idx="30">
                  <c:v>39995</c:v>
                </c:pt>
                <c:pt idx="31">
                  <c:v>40026</c:v>
                </c:pt>
                <c:pt idx="32">
                  <c:v>40057</c:v>
                </c:pt>
                <c:pt idx="33">
                  <c:v>40087</c:v>
                </c:pt>
                <c:pt idx="34">
                  <c:v>40118</c:v>
                </c:pt>
                <c:pt idx="35">
                  <c:v>40148</c:v>
                </c:pt>
                <c:pt idx="36">
                  <c:v>40179</c:v>
                </c:pt>
                <c:pt idx="37">
                  <c:v>40210</c:v>
                </c:pt>
                <c:pt idx="38">
                  <c:v>40238</c:v>
                </c:pt>
                <c:pt idx="39">
                  <c:v>40269</c:v>
                </c:pt>
                <c:pt idx="40">
                  <c:v>40299</c:v>
                </c:pt>
                <c:pt idx="41">
                  <c:v>40330</c:v>
                </c:pt>
                <c:pt idx="42">
                  <c:v>40360</c:v>
                </c:pt>
                <c:pt idx="43">
                  <c:v>40391</c:v>
                </c:pt>
                <c:pt idx="44">
                  <c:v>40422</c:v>
                </c:pt>
                <c:pt idx="45">
                  <c:v>40452</c:v>
                </c:pt>
                <c:pt idx="46">
                  <c:v>40483</c:v>
                </c:pt>
                <c:pt idx="47">
                  <c:v>40513</c:v>
                </c:pt>
                <c:pt idx="48">
                  <c:v>40544</c:v>
                </c:pt>
                <c:pt idx="49">
                  <c:v>40575</c:v>
                </c:pt>
                <c:pt idx="50">
                  <c:v>40603</c:v>
                </c:pt>
                <c:pt idx="51">
                  <c:v>40634</c:v>
                </c:pt>
                <c:pt idx="52">
                  <c:v>40664</c:v>
                </c:pt>
                <c:pt idx="53">
                  <c:v>40695</c:v>
                </c:pt>
                <c:pt idx="54">
                  <c:v>40725</c:v>
                </c:pt>
                <c:pt idx="55">
                  <c:v>40756</c:v>
                </c:pt>
                <c:pt idx="56">
                  <c:v>40787</c:v>
                </c:pt>
                <c:pt idx="57">
                  <c:v>40817</c:v>
                </c:pt>
                <c:pt idx="58">
                  <c:v>40848</c:v>
                </c:pt>
                <c:pt idx="59">
                  <c:v>40878</c:v>
                </c:pt>
                <c:pt idx="60">
                  <c:v>40909</c:v>
                </c:pt>
                <c:pt idx="61">
                  <c:v>40940</c:v>
                </c:pt>
                <c:pt idx="62">
                  <c:v>40969</c:v>
                </c:pt>
                <c:pt idx="63">
                  <c:v>41000</c:v>
                </c:pt>
                <c:pt idx="64">
                  <c:v>41030</c:v>
                </c:pt>
                <c:pt idx="65">
                  <c:v>41061</c:v>
                </c:pt>
                <c:pt idx="66">
                  <c:v>41091</c:v>
                </c:pt>
                <c:pt idx="67">
                  <c:v>41122</c:v>
                </c:pt>
                <c:pt idx="68">
                  <c:v>41153</c:v>
                </c:pt>
                <c:pt idx="69">
                  <c:v>41183</c:v>
                </c:pt>
                <c:pt idx="70">
                  <c:v>41214</c:v>
                </c:pt>
                <c:pt idx="71">
                  <c:v>41244</c:v>
                </c:pt>
                <c:pt idx="72">
                  <c:v>41275</c:v>
                </c:pt>
                <c:pt idx="73">
                  <c:v>41306</c:v>
                </c:pt>
                <c:pt idx="74">
                  <c:v>41334</c:v>
                </c:pt>
                <c:pt idx="75">
                  <c:v>41365</c:v>
                </c:pt>
                <c:pt idx="76">
                  <c:v>41395</c:v>
                </c:pt>
                <c:pt idx="77">
                  <c:v>41426</c:v>
                </c:pt>
                <c:pt idx="78">
                  <c:v>41456</c:v>
                </c:pt>
                <c:pt idx="79">
                  <c:v>41487</c:v>
                </c:pt>
                <c:pt idx="80">
                  <c:v>41518</c:v>
                </c:pt>
                <c:pt idx="81">
                  <c:v>41548</c:v>
                </c:pt>
                <c:pt idx="82">
                  <c:v>41579</c:v>
                </c:pt>
                <c:pt idx="83">
                  <c:v>41609</c:v>
                </c:pt>
                <c:pt idx="84">
                  <c:v>41640</c:v>
                </c:pt>
                <c:pt idx="85">
                  <c:v>41671</c:v>
                </c:pt>
                <c:pt idx="86">
                  <c:v>41699</c:v>
                </c:pt>
                <c:pt idx="87">
                  <c:v>41730</c:v>
                </c:pt>
                <c:pt idx="88">
                  <c:v>41760</c:v>
                </c:pt>
                <c:pt idx="89">
                  <c:v>41791</c:v>
                </c:pt>
                <c:pt idx="90">
                  <c:v>41821</c:v>
                </c:pt>
                <c:pt idx="91">
                  <c:v>41852</c:v>
                </c:pt>
                <c:pt idx="92">
                  <c:v>41883</c:v>
                </c:pt>
                <c:pt idx="93">
                  <c:v>41913</c:v>
                </c:pt>
                <c:pt idx="94">
                  <c:v>41944</c:v>
                </c:pt>
                <c:pt idx="95">
                  <c:v>41974</c:v>
                </c:pt>
                <c:pt idx="96">
                  <c:v>42005</c:v>
                </c:pt>
                <c:pt idx="97">
                  <c:v>42036</c:v>
                </c:pt>
                <c:pt idx="98">
                  <c:v>42064</c:v>
                </c:pt>
                <c:pt idx="99">
                  <c:v>42095</c:v>
                </c:pt>
                <c:pt idx="100">
                  <c:v>42125</c:v>
                </c:pt>
                <c:pt idx="101">
                  <c:v>42156</c:v>
                </c:pt>
                <c:pt idx="102">
                  <c:v>42186</c:v>
                </c:pt>
                <c:pt idx="103">
                  <c:v>42217</c:v>
                </c:pt>
                <c:pt idx="104">
                  <c:v>42248</c:v>
                </c:pt>
                <c:pt idx="105">
                  <c:v>42278</c:v>
                </c:pt>
                <c:pt idx="106">
                  <c:v>42309</c:v>
                </c:pt>
                <c:pt idx="107">
                  <c:v>42339</c:v>
                </c:pt>
                <c:pt idx="108">
                  <c:v>42370</c:v>
                </c:pt>
                <c:pt idx="109">
                  <c:v>42401</c:v>
                </c:pt>
                <c:pt idx="110">
                  <c:v>42430</c:v>
                </c:pt>
                <c:pt idx="111">
                  <c:v>42461</c:v>
                </c:pt>
                <c:pt idx="112">
                  <c:v>42491</c:v>
                </c:pt>
                <c:pt idx="113">
                  <c:v>42522</c:v>
                </c:pt>
                <c:pt idx="114">
                  <c:v>42552</c:v>
                </c:pt>
                <c:pt idx="115">
                  <c:v>42583</c:v>
                </c:pt>
                <c:pt idx="116">
                  <c:v>42614</c:v>
                </c:pt>
                <c:pt idx="117">
                  <c:v>42644</c:v>
                </c:pt>
                <c:pt idx="118">
                  <c:v>42675</c:v>
                </c:pt>
                <c:pt idx="119">
                  <c:v>42705</c:v>
                </c:pt>
                <c:pt idx="120">
                  <c:v>42736</c:v>
                </c:pt>
                <c:pt idx="121">
                  <c:v>42767</c:v>
                </c:pt>
                <c:pt idx="122">
                  <c:v>42795</c:v>
                </c:pt>
                <c:pt idx="123">
                  <c:v>42826</c:v>
                </c:pt>
                <c:pt idx="124">
                  <c:v>42856</c:v>
                </c:pt>
                <c:pt idx="125">
                  <c:v>42887</c:v>
                </c:pt>
                <c:pt idx="126">
                  <c:v>42917</c:v>
                </c:pt>
                <c:pt idx="127">
                  <c:v>42948</c:v>
                </c:pt>
                <c:pt idx="128">
                  <c:v>42979</c:v>
                </c:pt>
                <c:pt idx="129">
                  <c:v>43009</c:v>
                </c:pt>
                <c:pt idx="130">
                  <c:v>43040</c:v>
                </c:pt>
                <c:pt idx="131">
                  <c:v>43070</c:v>
                </c:pt>
                <c:pt idx="132">
                  <c:v>43101</c:v>
                </c:pt>
                <c:pt idx="133">
                  <c:v>43132</c:v>
                </c:pt>
                <c:pt idx="134">
                  <c:v>43160</c:v>
                </c:pt>
                <c:pt idx="135">
                  <c:v>43191</c:v>
                </c:pt>
                <c:pt idx="136">
                  <c:v>43221</c:v>
                </c:pt>
                <c:pt idx="137">
                  <c:v>43252</c:v>
                </c:pt>
                <c:pt idx="138">
                  <c:v>43282</c:v>
                </c:pt>
                <c:pt idx="139">
                  <c:v>43313</c:v>
                </c:pt>
                <c:pt idx="140">
                  <c:v>43344</c:v>
                </c:pt>
                <c:pt idx="141">
                  <c:v>43374</c:v>
                </c:pt>
                <c:pt idx="142">
                  <c:v>43405</c:v>
                </c:pt>
                <c:pt idx="143">
                  <c:v>43435</c:v>
                </c:pt>
                <c:pt idx="144">
                  <c:v>43466</c:v>
                </c:pt>
                <c:pt idx="145">
                  <c:v>43497</c:v>
                </c:pt>
                <c:pt idx="146">
                  <c:v>43525</c:v>
                </c:pt>
                <c:pt idx="147">
                  <c:v>43556</c:v>
                </c:pt>
                <c:pt idx="148">
                  <c:v>43586</c:v>
                </c:pt>
                <c:pt idx="149">
                  <c:v>43617</c:v>
                </c:pt>
                <c:pt idx="150">
                  <c:v>43647</c:v>
                </c:pt>
                <c:pt idx="151">
                  <c:v>43678</c:v>
                </c:pt>
                <c:pt idx="152">
                  <c:v>43709</c:v>
                </c:pt>
                <c:pt idx="153">
                  <c:v>43739</c:v>
                </c:pt>
                <c:pt idx="154">
                  <c:v>43770</c:v>
                </c:pt>
                <c:pt idx="155">
                  <c:v>43800</c:v>
                </c:pt>
                <c:pt idx="156">
                  <c:v>43831</c:v>
                </c:pt>
                <c:pt idx="157">
                  <c:v>43862</c:v>
                </c:pt>
                <c:pt idx="158">
                  <c:v>43891</c:v>
                </c:pt>
                <c:pt idx="159">
                  <c:v>43922</c:v>
                </c:pt>
                <c:pt idx="160">
                  <c:v>43952</c:v>
                </c:pt>
                <c:pt idx="161">
                  <c:v>43983</c:v>
                </c:pt>
                <c:pt idx="162">
                  <c:v>44013</c:v>
                </c:pt>
                <c:pt idx="163">
                  <c:v>44044</c:v>
                </c:pt>
                <c:pt idx="164">
                  <c:v>44075</c:v>
                </c:pt>
                <c:pt idx="165">
                  <c:v>44105</c:v>
                </c:pt>
                <c:pt idx="166">
                  <c:v>44136</c:v>
                </c:pt>
              </c:numCache>
            </c:numRef>
          </c:cat>
          <c:val>
            <c:numRef>
              <c:f>Sheet1!$B$2:$B$168</c:f>
              <c:numCache>
                <c:formatCode>0.0</c:formatCode>
                <c:ptCount val="167"/>
                <c:pt idx="0">
                  <c:v>41.482410000000002</c:v>
                </c:pt>
                <c:pt idx="1">
                  <c:v>41.427630000000001</c:v>
                </c:pt>
                <c:pt idx="2">
                  <c:v>43.357030000000002</c:v>
                </c:pt>
                <c:pt idx="3">
                  <c:v>42.177070000000001</c:v>
                </c:pt>
                <c:pt idx="4">
                  <c:v>43.34055</c:v>
                </c:pt>
                <c:pt idx="5">
                  <c:v>39.117130000000003</c:v>
                </c:pt>
                <c:pt idx="6">
                  <c:v>37.288409999999999</c:v>
                </c:pt>
                <c:pt idx="7">
                  <c:v>33.301450000000003</c:v>
                </c:pt>
                <c:pt idx="8">
                  <c:v>33.578339999999997</c:v>
                </c:pt>
                <c:pt idx="9">
                  <c:v>32.179830000000003</c:v>
                </c:pt>
                <c:pt idx="10">
                  <c:v>33.14902</c:v>
                </c:pt>
                <c:pt idx="11">
                  <c:v>33.059280000000001</c:v>
                </c:pt>
                <c:pt idx="12">
                  <c:v>33.104419999999998</c:v>
                </c:pt>
                <c:pt idx="13">
                  <c:v>36.707520000000002</c:v>
                </c:pt>
                <c:pt idx="14">
                  <c:v>33.510249999999999</c:v>
                </c:pt>
                <c:pt idx="15">
                  <c:v>28.50113</c:v>
                </c:pt>
                <c:pt idx="16">
                  <c:v>31.192049999999998</c:v>
                </c:pt>
                <c:pt idx="17">
                  <c:v>26.24483</c:v>
                </c:pt>
                <c:pt idx="18">
                  <c:v>21.058309999999999</c:v>
                </c:pt>
                <c:pt idx="19">
                  <c:v>20.058669999999999</c:v>
                </c:pt>
                <c:pt idx="20">
                  <c:v>15.855409999999999</c:v>
                </c:pt>
                <c:pt idx="21">
                  <c:v>7.4066700000000001</c:v>
                </c:pt>
                <c:pt idx="22">
                  <c:v>-12.683389999999999</c:v>
                </c:pt>
                <c:pt idx="23">
                  <c:v>-35.563769999999998</c:v>
                </c:pt>
                <c:pt idx="24">
                  <c:v>-36.752479999999998</c:v>
                </c:pt>
                <c:pt idx="25">
                  <c:v>-46.48104</c:v>
                </c:pt>
                <c:pt idx="26">
                  <c:v>-54.679769999999998</c:v>
                </c:pt>
                <c:pt idx="27">
                  <c:v>-57.445689999999999</c:v>
                </c:pt>
                <c:pt idx="28">
                  <c:v>-62.945059999999998</c:v>
                </c:pt>
                <c:pt idx="29">
                  <c:v>-61.651290000000003</c:v>
                </c:pt>
                <c:pt idx="30">
                  <c:v>-58.836060000000003</c:v>
                </c:pt>
                <c:pt idx="31">
                  <c:v>-53.926009999999998</c:v>
                </c:pt>
                <c:pt idx="32">
                  <c:v>-50.84619</c:v>
                </c:pt>
                <c:pt idx="33">
                  <c:v>-41.894069999999999</c:v>
                </c:pt>
                <c:pt idx="34">
                  <c:v>-34.053159999999998</c:v>
                </c:pt>
                <c:pt idx="35">
                  <c:v>-29.135590000000001</c:v>
                </c:pt>
                <c:pt idx="36">
                  <c:v>-25.18919</c:v>
                </c:pt>
                <c:pt idx="37">
                  <c:v>-24.064910000000001</c:v>
                </c:pt>
                <c:pt idx="38">
                  <c:v>-17.37651</c:v>
                </c:pt>
                <c:pt idx="39">
                  <c:v>-2.8942199999999998</c:v>
                </c:pt>
                <c:pt idx="40">
                  <c:v>3.9783499999999998</c:v>
                </c:pt>
                <c:pt idx="41">
                  <c:v>11.86359</c:v>
                </c:pt>
                <c:pt idx="42">
                  <c:v>23.304490000000001</c:v>
                </c:pt>
                <c:pt idx="43">
                  <c:v>23.805029999999999</c:v>
                </c:pt>
                <c:pt idx="44">
                  <c:v>26.560649999999999</c:v>
                </c:pt>
                <c:pt idx="45">
                  <c:v>37.165109999999999</c:v>
                </c:pt>
                <c:pt idx="46">
                  <c:v>33.606079999999999</c:v>
                </c:pt>
                <c:pt idx="47">
                  <c:v>38.62218</c:v>
                </c:pt>
                <c:pt idx="48">
                  <c:v>41.070279999999997</c:v>
                </c:pt>
                <c:pt idx="49">
                  <c:v>39.920450000000002</c:v>
                </c:pt>
                <c:pt idx="50">
                  <c:v>43.334690000000002</c:v>
                </c:pt>
                <c:pt idx="51">
                  <c:v>46.169719999999998</c:v>
                </c:pt>
                <c:pt idx="52">
                  <c:v>46.852370000000001</c:v>
                </c:pt>
                <c:pt idx="53">
                  <c:v>45.69323</c:v>
                </c:pt>
                <c:pt idx="54">
                  <c:v>42.76003</c:v>
                </c:pt>
                <c:pt idx="55">
                  <c:v>37.788519999999998</c:v>
                </c:pt>
                <c:pt idx="56">
                  <c:v>41.915649999999999</c:v>
                </c:pt>
                <c:pt idx="57">
                  <c:v>36.358640000000001</c:v>
                </c:pt>
                <c:pt idx="58">
                  <c:v>35.419319999999999</c:v>
                </c:pt>
                <c:pt idx="59">
                  <c:v>35.323659999999997</c:v>
                </c:pt>
                <c:pt idx="60">
                  <c:v>37.216839999999998</c:v>
                </c:pt>
                <c:pt idx="61">
                  <c:v>35.098820000000003</c:v>
                </c:pt>
                <c:pt idx="62">
                  <c:v>31.903179999999999</c:v>
                </c:pt>
                <c:pt idx="63">
                  <c:v>27.97747</c:v>
                </c:pt>
                <c:pt idx="64">
                  <c:v>23.238</c:v>
                </c:pt>
                <c:pt idx="65">
                  <c:v>24.03539</c:v>
                </c:pt>
                <c:pt idx="66">
                  <c:v>19.227309999999999</c:v>
                </c:pt>
                <c:pt idx="67">
                  <c:v>17.049299999999999</c:v>
                </c:pt>
                <c:pt idx="68">
                  <c:v>14.093450000000001</c:v>
                </c:pt>
                <c:pt idx="69">
                  <c:v>9.5021100000000001</c:v>
                </c:pt>
                <c:pt idx="70">
                  <c:v>12.98447</c:v>
                </c:pt>
                <c:pt idx="71">
                  <c:v>13.0511</c:v>
                </c:pt>
                <c:pt idx="72">
                  <c:v>10.57532</c:v>
                </c:pt>
                <c:pt idx="73">
                  <c:v>11.230700000000001</c:v>
                </c:pt>
                <c:pt idx="74">
                  <c:v>8.5599699999999999</c:v>
                </c:pt>
                <c:pt idx="75">
                  <c:v>5.1184200000000004</c:v>
                </c:pt>
                <c:pt idx="76">
                  <c:v>7.6273099999999996</c:v>
                </c:pt>
                <c:pt idx="77">
                  <c:v>7.52095</c:v>
                </c:pt>
                <c:pt idx="78">
                  <c:v>11.668229999999999</c:v>
                </c:pt>
                <c:pt idx="79">
                  <c:v>15.985580000000001</c:v>
                </c:pt>
                <c:pt idx="80">
                  <c:v>15.1349</c:v>
                </c:pt>
                <c:pt idx="81">
                  <c:v>20.143070000000002</c:v>
                </c:pt>
                <c:pt idx="82">
                  <c:v>23.385539999999999</c:v>
                </c:pt>
                <c:pt idx="83">
                  <c:v>22.396439999999998</c:v>
                </c:pt>
                <c:pt idx="84">
                  <c:v>23.230360000000001</c:v>
                </c:pt>
                <c:pt idx="85">
                  <c:v>31.78641</c:v>
                </c:pt>
                <c:pt idx="86">
                  <c:v>36.736280000000001</c:v>
                </c:pt>
                <c:pt idx="87">
                  <c:v>36.463380000000001</c:v>
                </c:pt>
                <c:pt idx="88">
                  <c:v>33.272069999999999</c:v>
                </c:pt>
                <c:pt idx="89">
                  <c:v>31.134899999999998</c:v>
                </c:pt>
                <c:pt idx="90">
                  <c:v>27.87086</c:v>
                </c:pt>
                <c:pt idx="91">
                  <c:v>27.71435</c:v>
                </c:pt>
                <c:pt idx="92">
                  <c:v>29.27233</c:v>
                </c:pt>
                <c:pt idx="93">
                  <c:v>25.120470000000001</c:v>
                </c:pt>
                <c:pt idx="94">
                  <c:v>23.38608</c:v>
                </c:pt>
                <c:pt idx="95">
                  <c:v>22.524920000000002</c:v>
                </c:pt>
                <c:pt idx="96">
                  <c:v>21.07901</c:v>
                </c:pt>
                <c:pt idx="97">
                  <c:v>18.46668</c:v>
                </c:pt>
                <c:pt idx="98">
                  <c:v>20.297879999999999</c:v>
                </c:pt>
                <c:pt idx="99">
                  <c:v>22.217020000000002</c:v>
                </c:pt>
                <c:pt idx="100">
                  <c:v>23.274280000000001</c:v>
                </c:pt>
                <c:pt idx="101">
                  <c:v>20.5852</c:v>
                </c:pt>
                <c:pt idx="102">
                  <c:v>23.129249999999999</c:v>
                </c:pt>
                <c:pt idx="103">
                  <c:v>28.471969999999999</c:v>
                </c:pt>
                <c:pt idx="104">
                  <c:v>21.139479999999999</c:v>
                </c:pt>
                <c:pt idx="105">
                  <c:v>20.614049999999999</c:v>
                </c:pt>
                <c:pt idx="106">
                  <c:v>21.482399999999998</c:v>
                </c:pt>
                <c:pt idx="107">
                  <c:v>20.00385</c:v>
                </c:pt>
                <c:pt idx="108">
                  <c:v>17.78098</c:v>
                </c:pt>
                <c:pt idx="109">
                  <c:v>17.406890000000001</c:v>
                </c:pt>
                <c:pt idx="110">
                  <c:v>18.447880000000001</c:v>
                </c:pt>
                <c:pt idx="111">
                  <c:v>17.34469</c:v>
                </c:pt>
                <c:pt idx="112">
                  <c:v>20.290199999999999</c:v>
                </c:pt>
                <c:pt idx="113">
                  <c:v>23.8062</c:v>
                </c:pt>
                <c:pt idx="114">
                  <c:v>23.620550000000001</c:v>
                </c:pt>
                <c:pt idx="115">
                  <c:v>16.164300000000001</c:v>
                </c:pt>
                <c:pt idx="116">
                  <c:v>24.098939999999999</c:v>
                </c:pt>
                <c:pt idx="117">
                  <c:v>28.223030000000001</c:v>
                </c:pt>
                <c:pt idx="118">
                  <c:v>25.371130000000001</c:v>
                </c:pt>
                <c:pt idx="119">
                  <c:v>28.136579999999999</c:v>
                </c:pt>
                <c:pt idx="120">
                  <c:v>32.056950000000001</c:v>
                </c:pt>
                <c:pt idx="121">
                  <c:v>34.950800000000001</c:v>
                </c:pt>
                <c:pt idx="122">
                  <c:v>37.649230000000003</c:v>
                </c:pt>
                <c:pt idx="123">
                  <c:v>41.973779999999998</c:v>
                </c:pt>
                <c:pt idx="124">
                  <c:v>39.738030000000002</c:v>
                </c:pt>
                <c:pt idx="125">
                  <c:v>44.042349999999999</c:v>
                </c:pt>
                <c:pt idx="126">
                  <c:v>45.639249999999997</c:v>
                </c:pt>
                <c:pt idx="127">
                  <c:v>45.798609999999996</c:v>
                </c:pt>
                <c:pt idx="128">
                  <c:v>46.988639999999997</c:v>
                </c:pt>
                <c:pt idx="129">
                  <c:v>49.695869999999999</c:v>
                </c:pt>
                <c:pt idx="130">
                  <c:v>50.860219999999998</c:v>
                </c:pt>
                <c:pt idx="131">
                  <c:v>51.119349999999997</c:v>
                </c:pt>
                <c:pt idx="132">
                  <c:v>52.250210000000003</c:v>
                </c:pt>
                <c:pt idx="133">
                  <c:v>53.386290000000002</c:v>
                </c:pt>
                <c:pt idx="134">
                  <c:v>52.982129999999998</c:v>
                </c:pt>
                <c:pt idx="135">
                  <c:v>50.675609999999999</c:v>
                </c:pt>
                <c:pt idx="136">
                  <c:v>51.311199999999999</c:v>
                </c:pt>
                <c:pt idx="137">
                  <c:v>50.344149999999999</c:v>
                </c:pt>
                <c:pt idx="138">
                  <c:v>51.838740000000001</c:v>
                </c:pt>
                <c:pt idx="139">
                  <c:v>49.097720000000002</c:v>
                </c:pt>
                <c:pt idx="140">
                  <c:v>50.110610000000001</c:v>
                </c:pt>
                <c:pt idx="141">
                  <c:v>45.221530000000001</c:v>
                </c:pt>
                <c:pt idx="142">
                  <c:v>40.00609</c:v>
                </c:pt>
                <c:pt idx="143">
                  <c:v>39.440629999999999</c:v>
                </c:pt>
                <c:pt idx="144">
                  <c:v>32.520119999999999</c:v>
                </c:pt>
                <c:pt idx="145">
                  <c:v>27.775179999999999</c:v>
                </c:pt>
                <c:pt idx="146">
                  <c:v>22.12067</c:v>
                </c:pt>
                <c:pt idx="147">
                  <c:v>19.26878</c:v>
                </c:pt>
                <c:pt idx="148">
                  <c:v>17.876930000000002</c:v>
                </c:pt>
                <c:pt idx="149">
                  <c:v>12.810890000000001</c:v>
                </c:pt>
                <c:pt idx="150">
                  <c:v>4.0099900000000002</c:v>
                </c:pt>
                <c:pt idx="151">
                  <c:v>2.3506999999999998</c:v>
                </c:pt>
                <c:pt idx="152">
                  <c:v>-5.1040799999999997</c:v>
                </c:pt>
                <c:pt idx="153">
                  <c:v>-9.2864599999999999</c:v>
                </c:pt>
                <c:pt idx="154">
                  <c:v>-10.822649999999999</c:v>
                </c:pt>
                <c:pt idx="155">
                  <c:v>-11.924110000000001</c:v>
                </c:pt>
                <c:pt idx="156">
                  <c:v>-13.800509999999999</c:v>
                </c:pt>
                <c:pt idx="157">
                  <c:v>-6.4072500000000003</c:v>
                </c:pt>
                <c:pt idx="158">
                  <c:v>-6.6852400000000003</c:v>
                </c:pt>
                <c:pt idx="159">
                  <c:v>-37.407829999999997</c:v>
                </c:pt>
                <c:pt idx="160">
                  <c:v>-47.949480000000001</c:v>
                </c:pt>
                <c:pt idx="161">
                  <c:v>-52.96172</c:v>
                </c:pt>
                <c:pt idx="162">
                  <c:v>-41.4681</c:v>
                </c:pt>
                <c:pt idx="163">
                  <c:v>-32.662700000000001</c:v>
                </c:pt>
                <c:pt idx="164">
                  <c:v>-26.267489999999999</c:v>
                </c:pt>
                <c:pt idx="165">
                  <c:v>-9.4398400000000002</c:v>
                </c:pt>
                <c:pt idx="166">
                  <c:v>-0.26218000000000002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6A8-4B30-AFB0-211F6534681E}"/>
            </c:ext>
          </c:extLst>
        </c:ser>
        <c:ser>
          <c:idx val="2"/>
          <c:order val="1"/>
          <c:tx>
            <c:strRef>
              <c:f>Sheet1!$C$1</c:f>
              <c:strCache>
                <c:ptCount val="1"/>
                <c:pt idx="0">
                  <c:v>Ewartungen für die nächsten sechs Monate</c:v>
                </c:pt>
              </c:strCache>
            </c:strRef>
          </c:tx>
          <c:spPr>
            <a:ln w="31750">
              <a:solidFill>
                <a:schemeClr val="accent2">
                  <a:lumMod val="75000"/>
                </a:schemeClr>
              </a:solidFill>
              <a:prstDash val="solid"/>
            </a:ln>
            <a:effectLst/>
          </c:spPr>
          <c:marker>
            <c:symbol val="none"/>
          </c:marker>
          <c:cat>
            <c:numRef>
              <c:f>Sheet1!$A$2:$A$168</c:f>
              <c:numCache>
                <c:formatCode>mmm\-yy</c:formatCode>
                <c:ptCount val="167"/>
                <c:pt idx="0">
                  <c:v>39083</c:v>
                </c:pt>
                <c:pt idx="1">
                  <c:v>39114</c:v>
                </c:pt>
                <c:pt idx="2">
                  <c:v>39142</c:v>
                </c:pt>
                <c:pt idx="3">
                  <c:v>39173</c:v>
                </c:pt>
                <c:pt idx="4">
                  <c:v>39203</c:v>
                </c:pt>
                <c:pt idx="5">
                  <c:v>39234</c:v>
                </c:pt>
                <c:pt idx="6">
                  <c:v>39264</c:v>
                </c:pt>
                <c:pt idx="7">
                  <c:v>39295</c:v>
                </c:pt>
                <c:pt idx="8">
                  <c:v>39326</c:v>
                </c:pt>
                <c:pt idx="9">
                  <c:v>39356</c:v>
                </c:pt>
                <c:pt idx="10">
                  <c:v>39387</c:v>
                </c:pt>
                <c:pt idx="11">
                  <c:v>39417</c:v>
                </c:pt>
                <c:pt idx="12">
                  <c:v>39448</c:v>
                </c:pt>
                <c:pt idx="13">
                  <c:v>39479</c:v>
                </c:pt>
                <c:pt idx="14">
                  <c:v>39508</c:v>
                </c:pt>
                <c:pt idx="15">
                  <c:v>39539</c:v>
                </c:pt>
                <c:pt idx="16">
                  <c:v>39569</c:v>
                </c:pt>
                <c:pt idx="17">
                  <c:v>39600</c:v>
                </c:pt>
                <c:pt idx="18">
                  <c:v>39630</c:v>
                </c:pt>
                <c:pt idx="19">
                  <c:v>39661</c:v>
                </c:pt>
                <c:pt idx="20">
                  <c:v>39692</c:v>
                </c:pt>
                <c:pt idx="21">
                  <c:v>39722</c:v>
                </c:pt>
                <c:pt idx="22">
                  <c:v>39753</c:v>
                </c:pt>
                <c:pt idx="23">
                  <c:v>39783</c:v>
                </c:pt>
                <c:pt idx="24">
                  <c:v>39814</c:v>
                </c:pt>
                <c:pt idx="25">
                  <c:v>39845</c:v>
                </c:pt>
                <c:pt idx="26">
                  <c:v>39873</c:v>
                </c:pt>
                <c:pt idx="27">
                  <c:v>39904</c:v>
                </c:pt>
                <c:pt idx="28">
                  <c:v>39934</c:v>
                </c:pt>
                <c:pt idx="29">
                  <c:v>39965</c:v>
                </c:pt>
                <c:pt idx="30">
                  <c:v>39995</c:v>
                </c:pt>
                <c:pt idx="31">
                  <c:v>40026</c:v>
                </c:pt>
                <c:pt idx="32">
                  <c:v>40057</c:v>
                </c:pt>
                <c:pt idx="33">
                  <c:v>40087</c:v>
                </c:pt>
                <c:pt idx="34">
                  <c:v>40118</c:v>
                </c:pt>
                <c:pt idx="35">
                  <c:v>40148</c:v>
                </c:pt>
                <c:pt idx="36">
                  <c:v>40179</c:v>
                </c:pt>
                <c:pt idx="37">
                  <c:v>40210</c:v>
                </c:pt>
                <c:pt idx="38">
                  <c:v>40238</c:v>
                </c:pt>
                <c:pt idx="39">
                  <c:v>40269</c:v>
                </c:pt>
                <c:pt idx="40">
                  <c:v>40299</c:v>
                </c:pt>
                <c:pt idx="41">
                  <c:v>40330</c:v>
                </c:pt>
                <c:pt idx="42">
                  <c:v>40360</c:v>
                </c:pt>
                <c:pt idx="43">
                  <c:v>40391</c:v>
                </c:pt>
                <c:pt idx="44">
                  <c:v>40422</c:v>
                </c:pt>
                <c:pt idx="45">
                  <c:v>40452</c:v>
                </c:pt>
                <c:pt idx="46">
                  <c:v>40483</c:v>
                </c:pt>
                <c:pt idx="47">
                  <c:v>40513</c:v>
                </c:pt>
                <c:pt idx="48">
                  <c:v>40544</c:v>
                </c:pt>
                <c:pt idx="49">
                  <c:v>40575</c:v>
                </c:pt>
                <c:pt idx="50">
                  <c:v>40603</c:v>
                </c:pt>
                <c:pt idx="51">
                  <c:v>40634</c:v>
                </c:pt>
                <c:pt idx="52">
                  <c:v>40664</c:v>
                </c:pt>
                <c:pt idx="53">
                  <c:v>40695</c:v>
                </c:pt>
                <c:pt idx="54">
                  <c:v>40725</c:v>
                </c:pt>
                <c:pt idx="55">
                  <c:v>40756</c:v>
                </c:pt>
                <c:pt idx="56">
                  <c:v>40787</c:v>
                </c:pt>
                <c:pt idx="57">
                  <c:v>40817</c:v>
                </c:pt>
                <c:pt idx="58">
                  <c:v>40848</c:v>
                </c:pt>
                <c:pt idx="59">
                  <c:v>40878</c:v>
                </c:pt>
                <c:pt idx="60">
                  <c:v>40909</c:v>
                </c:pt>
                <c:pt idx="61">
                  <c:v>40940</c:v>
                </c:pt>
                <c:pt idx="62">
                  <c:v>40969</c:v>
                </c:pt>
                <c:pt idx="63">
                  <c:v>41000</c:v>
                </c:pt>
                <c:pt idx="64">
                  <c:v>41030</c:v>
                </c:pt>
                <c:pt idx="65">
                  <c:v>41061</c:v>
                </c:pt>
                <c:pt idx="66">
                  <c:v>41091</c:v>
                </c:pt>
                <c:pt idx="67">
                  <c:v>41122</c:v>
                </c:pt>
                <c:pt idx="68">
                  <c:v>41153</c:v>
                </c:pt>
                <c:pt idx="69">
                  <c:v>41183</c:v>
                </c:pt>
                <c:pt idx="70">
                  <c:v>41214</c:v>
                </c:pt>
                <c:pt idx="71">
                  <c:v>41244</c:v>
                </c:pt>
                <c:pt idx="72">
                  <c:v>41275</c:v>
                </c:pt>
                <c:pt idx="73">
                  <c:v>41306</c:v>
                </c:pt>
                <c:pt idx="74">
                  <c:v>41334</c:v>
                </c:pt>
                <c:pt idx="75">
                  <c:v>41365</c:v>
                </c:pt>
                <c:pt idx="76">
                  <c:v>41395</c:v>
                </c:pt>
                <c:pt idx="77">
                  <c:v>41426</c:v>
                </c:pt>
                <c:pt idx="78">
                  <c:v>41456</c:v>
                </c:pt>
                <c:pt idx="79">
                  <c:v>41487</c:v>
                </c:pt>
                <c:pt idx="80">
                  <c:v>41518</c:v>
                </c:pt>
                <c:pt idx="81">
                  <c:v>41548</c:v>
                </c:pt>
                <c:pt idx="82">
                  <c:v>41579</c:v>
                </c:pt>
                <c:pt idx="83">
                  <c:v>41609</c:v>
                </c:pt>
                <c:pt idx="84">
                  <c:v>41640</c:v>
                </c:pt>
                <c:pt idx="85">
                  <c:v>41671</c:v>
                </c:pt>
                <c:pt idx="86">
                  <c:v>41699</c:v>
                </c:pt>
                <c:pt idx="87">
                  <c:v>41730</c:v>
                </c:pt>
                <c:pt idx="88">
                  <c:v>41760</c:v>
                </c:pt>
                <c:pt idx="89">
                  <c:v>41791</c:v>
                </c:pt>
                <c:pt idx="90">
                  <c:v>41821</c:v>
                </c:pt>
                <c:pt idx="91">
                  <c:v>41852</c:v>
                </c:pt>
                <c:pt idx="92">
                  <c:v>41883</c:v>
                </c:pt>
                <c:pt idx="93">
                  <c:v>41913</c:v>
                </c:pt>
                <c:pt idx="94">
                  <c:v>41944</c:v>
                </c:pt>
                <c:pt idx="95">
                  <c:v>41974</c:v>
                </c:pt>
                <c:pt idx="96">
                  <c:v>42005</c:v>
                </c:pt>
                <c:pt idx="97">
                  <c:v>42036</c:v>
                </c:pt>
                <c:pt idx="98">
                  <c:v>42064</c:v>
                </c:pt>
                <c:pt idx="99">
                  <c:v>42095</c:v>
                </c:pt>
                <c:pt idx="100">
                  <c:v>42125</c:v>
                </c:pt>
                <c:pt idx="101">
                  <c:v>42156</c:v>
                </c:pt>
                <c:pt idx="102">
                  <c:v>42186</c:v>
                </c:pt>
                <c:pt idx="103">
                  <c:v>42217</c:v>
                </c:pt>
                <c:pt idx="104">
                  <c:v>42248</c:v>
                </c:pt>
                <c:pt idx="105">
                  <c:v>42278</c:v>
                </c:pt>
                <c:pt idx="106">
                  <c:v>42309</c:v>
                </c:pt>
                <c:pt idx="107">
                  <c:v>42339</c:v>
                </c:pt>
                <c:pt idx="108">
                  <c:v>42370</c:v>
                </c:pt>
                <c:pt idx="109">
                  <c:v>42401</c:v>
                </c:pt>
                <c:pt idx="110">
                  <c:v>42430</c:v>
                </c:pt>
                <c:pt idx="111">
                  <c:v>42461</c:v>
                </c:pt>
                <c:pt idx="112">
                  <c:v>42491</c:v>
                </c:pt>
                <c:pt idx="113">
                  <c:v>42522</c:v>
                </c:pt>
                <c:pt idx="114">
                  <c:v>42552</c:v>
                </c:pt>
                <c:pt idx="115">
                  <c:v>42583</c:v>
                </c:pt>
                <c:pt idx="116">
                  <c:v>42614</c:v>
                </c:pt>
                <c:pt idx="117">
                  <c:v>42644</c:v>
                </c:pt>
                <c:pt idx="118">
                  <c:v>42675</c:v>
                </c:pt>
                <c:pt idx="119">
                  <c:v>42705</c:v>
                </c:pt>
                <c:pt idx="120">
                  <c:v>42736</c:v>
                </c:pt>
                <c:pt idx="121">
                  <c:v>42767</c:v>
                </c:pt>
                <c:pt idx="122">
                  <c:v>42795</c:v>
                </c:pt>
                <c:pt idx="123">
                  <c:v>42826</c:v>
                </c:pt>
                <c:pt idx="124">
                  <c:v>42856</c:v>
                </c:pt>
                <c:pt idx="125">
                  <c:v>42887</c:v>
                </c:pt>
                <c:pt idx="126">
                  <c:v>42917</c:v>
                </c:pt>
                <c:pt idx="127">
                  <c:v>42948</c:v>
                </c:pt>
                <c:pt idx="128">
                  <c:v>42979</c:v>
                </c:pt>
                <c:pt idx="129">
                  <c:v>43009</c:v>
                </c:pt>
                <c:pt idx="130">
                  <c:v>43040</c:v>
                </c:pt>
                <c:pt idx="131">
                  <c:v>43070</c:v>
                </c:pt>
                <c:pt idx="132">
                  <c:v>43101</c:v>
                </c:pt>
                <c:pt idx="133">
                  <c:v>43132</c:v>
                </c:pt>
                <c:pt idx="134">
                  <c:v>43160</c:v>
                </c:pt>
                <c:pt idx="135">
                  <c:v>43191</c:v>
                </c:pt>
                <c:pt idx="136">
                  <c:v>43221</c:v>
                </c:pt>
                <c:pt idx="137">
                  <c:v>43252</c:v>
                </c:pt>
                <c:pt idx="138">
                  <c:v>43282</c:v>
                </c:pt>
                <c:pt idx="139">
                  <c:v>43313</c:v>
                </c:pt>
                <c:pt idx="140">
                  <c:v>43344</c:v>
                </c:pt>
                <c:pt idx="141">
                  <c:v>43374</c:v>
                </c:pt>
                <c:pt idx="142">
                  <c:v>43405</c:v>
                </c:pt>
                <c:pt idx="143">
                  <c:v>43435</c:v>
                </c:pt>
                <c:pt idx="144">
                  <c:v>43466</c:v>
                </c:pt>
                <c:pt idx="145">
                  <c:v>43497</c:v>
                </c:pt>
                <c:pt idx="146">
                  <c:v>43525</c:v>
                </c:pt>
                <c:pt idx="147">
                  <c:v>43556</c:v>
                </c:pt>
                <c:pt idx="148">
                  <c:v>43586</c:v>
                </c:pt>
                <c:pt idx="149">
                  <c:v>43617</c:v>
                </c:pt>
                <c:pt idx="150">
                  <c:v>43647</c:v>
                </c:pt>
                <c:pt idx="151">
                  <c:v>43678</c:v>
                </c:pt>
                <c:pt idx="152">
                  <c:v>43709</c:v>
                </c:pt>
                <c:pt idx="153">
                  <c:v>43739</c:v>
                </c:pt>
                <c:pt idx="154">
                  <c:v>43770</c:v>
                </c:pt>
                <c:pt idx="155">
                  <c:v>43800</c:v>
                </c:pt>
                <c:pt idx="156">
                  <c:v>43831</c:v>
                </c:pt>
                <c:pt idx="157">
                  <c:v>43862</c:v>
                </c:pt>
                <c:pt idx="158">
                  <c:v>43891</c:v>
                </c:pt>
                <c:pt idx="159">
                  <c:v>43922</c:v>
                </c:pt>
                <c:pt idx="160">
                  <c:v>43952</c:v>
                </c:pt>
                <c:pt idx="161">
                  <c:v>43983</c:v>
                </c:pt>
                <c:pt idx="162">
                  <c:v>44013</c:v>
                </c:pt>
                <c:pt idx="163">
                  <c:v>44044</c:v>
                </c:pt>
                <c:pt idx="164">
                  <c:v>44075</c:v>
                </c:pt>
                <c:pt idx="165">
                  <c:v>44105</c:v>
                </c:pt>
                <c:pt idx="166">
                  <c:v>44136</c:v>
                </c:pt>
              </c:numCache>
            </c:numRef>
          </c:cat>
          <c:val>
            <c:numRef>
              <c:f>Sheet1!$C$2:$C$168</c:f>
              <c:numCache>
                <c:formatCode>0.0</c:formatCode>
                <c:ptCount val="167"/>
                <c:pt idx="0">
                  <c:v>15.568099999999999</c:v>
                </c:pt>
                <c:pt idx="1">
                  <c:v>18.89019</c:v>
                </c:pt>
                <c:pt idx="2">
                  <c:v>18.485679999999999</c:v>
                </c:pt>
                <c:pt idx="3">
                  <c:v>16.437090000000001</c:v>
                </c:pt>
                <c:pt idx="4">
                  <c:v>15.085990000000001</c:v>
                </c:pt>
                <c:pt idx="5">
                  <c:v>14.73348</c:v>
                </c:pt>
                <c:pt idx="6">
                  <c:v>11.826930000000001</c:v>
                </c:pt>
                <c:pt idx="7">
                  <c:v>11.40767</c:v>
                </c:pt>
                <c:pt idx="8">
                  <c:v>14.893179999999999</c:v>
                </c:pt>
                <c:pt idx="9">
                  <c:v>11.25977</c:v>
                </c:pt>
                <c:pt idx="10">
                  <c:v>10.533899999999999</c:v>
                </c:pt>
                <c:pt idx="11">
                  <c:v>8.8401700000000005</c:v>
                </c:pt>
                <c:pt idx="12">
                  <c:v>8.3968299999999996</c:v>
                </c:pt>
                <c:pt idx="13">
                  <c:v>6.4347899999999996</c:v>
                </c:pt>
                <c:pt idx="14">
                  <c:v>1.34683</c:v>
                </c:pt>
                <c:pt idx="15">
                  <c:v>3.9854599999999998</c:v>
                </c:pt>
                <c:pt idx="16">
                  <c:v>0.97369000000000006</c:v>
                </c:pt>
                <c:pt idx="17">
                  <c:v>-10.066369999999999</c:v>
                </c:pt>
                <c:pt idx="18">
                  <c:v>-12.72917</c:v>
                </c:pt>
                <c:pt idx="19">
                  <c:v>-18.276199999999999</c:v>
                </c:pt>
                <c:pt idx="20">
                  <c:v>-21.48077</c:v>
                </c:pt>
                <c:pt idx="21">
                  <c:v>-39.272350000000003</c:v>
                </c:pt>
                <c:pt idx="22">
                  <c:v>-48.303519999999999</c:v>
                </c:pt>
                <c:pt idx="23">
                  <c:v>-54.825279999999999</c:v>
                </c:pt>
                <c:pt idx="24">
                  <c:v>-46.5762</c:v>
                </c:pt>
                <c:pt idx="25">
                  <c:v>-44.322490000000002</c:v>
                </c:pt>
                <c:pt idx="26">
                  <c:v>-39.996479999999998</c:v>
                </c:pt>
                <c:pt idx="27">
                  <c:v>-34.40437</c:v>
                </c:pt>
                <c:pt idx="28">
                  <c:v>-23.74878</c:v>
                </c:pt>
                <c:pt idx="29">
                  <c:v>-13.59712</c:v>
                </c:pt>
                <c:pt idx="30">
                  <c:v>-6.6212900000000001</c:v>
                </c:pt>
                <c:pt idx="31">
                  <c:v>9.1311699999999991</c:v>
                </c:pt>
                <c:pt idx="32">
                  <c:v>11.866630000000001</c:v>
                </c:pt>
                <c:pt idx="33">
                  <c:v>12.21219</c:v>
                </c:pt>
                <c:pt idx="34">
                  <c:v>13.857670000000001</c:v>
                </c:pt>
                <c:pt idx="35">
                  <c:v>15.256270000000001</c:v>
                </c:pt>
                <c:pt idx="36">
                  <c:v>13.295400000000001</c:v>
                </c:pt>
                <c:pt idx="37">
                  <c:v>14.22357</c:v>
                </c:pt>
                <c:pt idx="38">
                  <c:v>15.92792</c:v>
                </c:pt>
                <c:pt idx="39">
                  <c:v>18.430789999999998</c:v>
                </c:pt>
                <c:pt idx="40">
                  <c:v>21.24033</c:v>
                </c:pt>
                <c:pt idx="41">
                  <c:v>19.44933</c:v>
                </c:pt>
                <c:pt idx="42">
                  <c:v>23.453610000000001</c:v>
                </c:pt>
                <c:pt idx="43">
                  <c:v>24.982839999999999</c:v>
                </c:pt>
                <c:pt idx="44">
                  <c:v>23.34515</c:v>
                </c:pt>
                <c:pt idx="45">
                  <c:v>26.176559999999998</c:v>
                </c:pt>
                <c:pt idx="46">
                  <c:v>26.747920000000001</c:v>
                </c:pt>
                <c:pt idx="47">
                  <c:v>28.916409999999999</c:v>
                </c:pt>
                <c:pt idx="48">
                  <c:v>25.668369999999999</c:v>
                </c:pt>
                <c:pt idx="49">
                  <c:v>24.522459999999999</c:v>
                </c:pt>
                <c:pt idx="50">
                  <c:v>19.771260000000002</c:v>
                </c:pt>
                <c:pt idx="51">
                  <c:v>11.96129</c:v>
                </c:pt>
                <c:pt idx="52">
                  <c:v>9.4458400000000005</c:v>
                </c:pt>
                <c:pt idx="53">
                  <c:v>12.274789999999999</c:v>
                </c:pt>
                <c:pt idx="54">
                  <c:v>5.8170400000000004</c:v>
                </c:pt>
                <c:pt idx="55">
                  <c:v>-0.20211999999999999</c:v>
                </c:pt>
                <c:pt idx="56">
                  <c:v>9.9659999999999999E-2</c:v>
                </c:pt>
                <c:pt idx="57">
                  <c:v>-2.9898400000000001</c:v>
                </c:pt>
                <c:pt idx="58">
                  <c:v>-2.3942000000000001</c:v>
                </c:pt>
                <c:pt idx="59">
                  <c:v>-8.8905999999999992</c:v>
                </c:pt>
                <c:pt idx="60">
                  <c:v>-4.9645200000000003</c:v>
                </c:pt>
                <c:pt idx="61">
                  <c:v>-7.4618000000000002</c:v>
                </c:pt>
                <c:pt idx="62">
                  <c:v>-7.3644600000000002</c:v>
                </c:pt>
                <c:pt idx="63">
                  <c:v>-8.2290399999999995</c:v>
                </c:pt>
                <c:pt idx="64">
                  <c:v>-12.87921</c:v>
                </c:pt>
                <c:pt idx="65">
                  <c:v>-14.55635</c:v>
                </c:pt>
                <c:pt idx="66">
                  <c:v>-20.97429</c:v>
                </c:pt>
                <c:pt idx="67">
                  <c:v>-24.392589999999998</c:v>
                </c:pt>
                <c:pt idx="68">
                  <c:v>-22.005189999999999</c:v>
                </c:pt>
                <c:pt idx="69">
                  <c:v>-17.374700000000001</c:v>
                </c:pt>
                <c:pt idx="70">
                  <c:v>-18.042390000000001</c:v>
                </c:pt>
                <c:pt idx="71">
                  <c:v>-12.861280000000001</c:v>
                </c:pt>
                <c:pt idx="72">
                  <c:v>-6.0874300000000003</c:v>
                </c:pt>
                <c:pt idx="73">
                  <c:v>-0.78107000000000004</c:v>
                </c:pt>
                <c:pt idx="74">
                  <c:v>-0.52222999999999997</c:v>
                </c:pt>
                <c:pt idx="75">
                  <c:v>-0.35680000000000001</c:v>
                </c:pt>
                <c:pt idx="76">
                  <c:v>-6.3898900000000003</c:v>
                </c:pt>
                <c:pt idx="77">
                  <c:v>1.8731199999999999</c:v>
                </c:pt>
                <c:pt idx="78">
                  <c:v>4.68703</c:v>
                </c:pt>
                <c:pt idx="79">
                  <c:v>10.814819999999999</c:v>
                </c:pt>
                <c:pt idx="80">
                  <c:v>15.378360000000001</c:v>
                </c:pt>
                <c:pt idx="81">
                  <c:v>16.667809999999999</c:v>
                </c:pt>
                <c:pt idx="82">
                  <c:v>18.351880000000001</c:v>
                </c:pt>
                <c:pt idx="83">
                  <c:v>17.780419999999999</c:v>
                </c:pt>
                <c:pt idx="84">
                  <c:v>16.110440000000001</c:v>
                </c:pt>
                <c:pt idx="85">
                  <c:v>17.824739999999998</c:v>
                </c:pt>
                <c:pt idx="86">
                  <c:v>13.11354</c:v>
                </c:pt>
                <c:pt idx="87">
                  <c:v>12.357519999999999</c:v>
                </c:pt>
                <c:pt idx="88">
                  <c:v>12.3811</c:v>
                </c:pt>
                <c:pt idx="89">
                  <c:v>9.0889500000000005</c:v>
                </c:pt>
                <c:pt idx="90">
                  <c:v>7.9153900000000004</c:v>
                </c:pt>
                <c:pt idx="91">
                  <c:v>4.9550799999999997</c:v>
                </c:pt>
                <c:pt idx="92">
                  <c:v>-0.56069000000000002</c:v>
                </c:pt>
                <c:pt idx="93">
                  <c:v>-5.1308999999999996</c:v>
                </c:pt>
                <c:pt idx="94">
                  <c:v>-3.8016899999999998</c:v>
                </c:pt>
                <c:pt idx="95">
                  <c:v>-2.7621000000000002</c:v>
                </c:pt>
                <c:pt idx="96">
                  <c:v>-2.1288299999999998</c:v>
                </c:pt>
                <c:pt idx="97">
                  <c:v>3.3519299999999999</c:v>
                </c:pt>
                <c:pt idx="98">
                  <c:v>5.60025</c:v>
                </c:pt>
                <c:pt idx="99">
                  <c:v>6.8253399999999997</c:v>
                </c:pt>
                <c:pt idx="100">
                  <c:v>5.3356000000000003</c:v>
                </c:pt>
                <c:pt idx="101">
                  <c:v>5.1207900000000004</c:v>
                </c:pt>
                <c:pt idx="102">
                  <c:v>7.9120299999999997</c:v>
                </c:pt>
                <c:pt idx="103">
                  <c:v>4.73203</c:v>
                </c:pt>
                <c:pt idx="104">
                  <c:v>1.8921300000000001</c:v>
                </c:pt>
                <c:pt idx="105">
                  <c:v>-1.7007099999999999</c:v>
                </c:pt>
                <c:pt idx="106">
                  <c:v>1.8938600000000001</c:v>
                </c:pt>
                <c:pt idx="107">
                  <c:v>0.54568000000000005</c:v>
                </c:pt>
                <c:pt idx="108">
                  <c:v>-9.1200200000000002</c:v>
                </c:pt>
                <c:pt idx="109">
                  <c:v>-10.45012</c:v>
                </c:pt>
                <c:pt idx="110">
                  <c:v>-4.73543</c:v>
                </c:pt>
                <c:pt idx="111">
                  <c:v>-1.2694099999999999</c:v>
                </c:pt>
                <c:pt idx="112">
                  <c:v>1.6717</c:v>
                </c:pt>
                <c:pt idx="113">
                  <c:v>0.68215999999999999</c:v>
                </c:pt>
                <c:pt idx="114">
                  <c:v>3.0836600000000001</c:v>
                </c:pt>
                <c:pt idx="115">
                  <c:v>4.7797200000000002</c:v>
                </c:pt>
                <c:pt idx="116">
                  <c:v>3.7746400000000002</c:v>
                </c:pt>
                <c:pt idx="117">
                  <c:v>8.4503599999999999</c:v>
                </c:pt>
                <c:pt idx="118">
                  <c:v>4.1203599999999998</c:v>
                </c:pt>
                <c:pt idx="119">
                  <c:v>6.7125000000000004</c:v>
                </c:pt>
                <c:pt idx="120">
                  <c:v>10.924239999999999</c:v>
                </c:pt>
                <c:pt idx="121">
                  <c:v>8.0754300000000008</c:v>
                </c:pt>
                <c:pt idx="122">
                  <c:v>9.1980900000000005</c:v>
                </c:pt>
                <c:pt idx="123">
                  <c:v>9.7739999999999991</c:v>
                </c:pt>
                <c:pt idx="124">
                  <c:v>12.155239999999999</c:v>
                </c:pt>
                <c:pt idx="125">
                  <c:v>15.092560000000001</c:v>
                </c:pt>
                <c:pt idx="126">
                  <c:v>14.651719999999999</c:v>
                </c:pt>
                <c:pt idx="127">
                  <c:v>11.18266</c:v>
                </c:pt>
                <c:pt idx="128">
                  <c:v>16.732430000000001</c:v>
                </c:pt>
                <c:pt idx="129">
                  <c:v>15.427339999999999</c:v>
                </c:pt>
                <c:pt idx="130">
                  <c:v>14.86514</c:v>
                </c:pt>
                <c:pt idx="131">
                  <c:v>13.2064</c:v>
                </c:pt>
                <c:pt idx="132">
                  <c:v>13.812480000000001</c:v>
                </c:pt>
                <c:pt idx="133">
                  <c:v>12.585800000000001</c:v>
                </c:pt>
                <c:pt idx="134">
                  <c:v>11.744249999999999</c:v>
                </c:pt>
                <c:pt idx="135">
                  <c:v>6.4579899999999997</c:v>
                </c:pt>
                <c:pt idx="136">
                  <c:v>3.4737</c:v>
                </c:pt>
                <c:pt idx="137">
                  <c:v>3.3177099999999999</c:v>
                </c:pt>
                <c:pt idx="138">
                  <c:v>3.4042300000000001</c:v>
                </c:pt>
                <c:pt idx="139">
                  <c:v>3.6809699999999999</c:v>
                </c:pt>
                <c:pt idx="140">
                  <c:v>2.8626800000000001</c:v>
                </c:pt>
                <c:pt idx="141">
                  <c:v>0.92410999999999999</c:v>
                </c:pt>
                <c:pt idx="142">
                  <c:v>-1.15595</c:v>
                </c:pt>
                <c:pt idx="143">
                  <c:v>-5.9561999999999999</c:v>
                </c:pt>
                <c:pt idx="144">
                  <c:v>-11.205349999999999</c:v>
                </c:pt>
                <c:pt idx="145">
                  <c:v>-17.46452</c:v>
                </c:pt>
                <c:pt idx="146">
                  <c:v>-13.08037</c:v>
                </c:pt>
                <c:pt idx="147">
                  <c:v>-12.19707</c:v>
                </c:pt>
                <c:pt idx="148">
                  <c:v>-13.44037</c:v>
                </c:pt>
                <c:pt idx="149">
                  <c:v>-16.439979999999998</c:v>
                </c:pt>
                <c:pt idx="150">
                  <c:v>-22.099889999999998</c:v>
                </c:pt>
                <c:pt idx="151">
                  <c:v>-25.21678</c:v>
                </c:pt>
                <c:pt idx="152">
                  <c:v>-24.40156</c:v>
                </c:pt>
                <c:pt idx="153">
                  <c:v>-24.938379999999999</c:v>
                </c:pt>
                <c:pt idx="154">
                  <c:v>-24.649069999999998</c:v>
                </c:pt>
                <c:pt idx="155">
                  <c:v>-21.28173</c:v>
                </c:pt>
                <c:pt idx="156">
                  <c:v>-11.031890000000001</c:v>
                </c:pt>
                <c:pt idx="157">
                  <c:v>-12.010439999999999</c:v>
                </c:pt>
                <c:pt idx="158">
                  <c:v>-35.70928</c:v>
                </c:pt>
                <c:pt idx="159">
                  <c:v>-49.662520000000001</c:v>
                </c:pt>
                <c:pt idx="160">
                  <c:v>-33.871220000000001</c:v>
                </c:pt>
                <c:pt idx="161">
                  <c:v>-0.33927000000000002</c:v>
                </c:pt>
                <c:pt idx="162">
                  <c:v>10.099220000000001</c:v>
                </c:pt>
                <c:pt idx="163">
                  <c:v>12.39446</c:v>
                </c:pt>
                <c:pt idx="164">
                  <c:v>12.0326</c:v>
                </c:pt>
                <c:pt idx="165">
                  <c:v>14.83365</c:v>
                </c:pt>
                <c:pt idx="166">
                  <c:v>3.9635099999999999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6A8-4B30-AFB0-211F653468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5310976"/>
        <c:axId val="205452800"/>
      </c:lineChart>
      <c:dateAx>
        <c:axId val="205310976"/>
        <c:scaling>
          <c:orientation val="minMax"/>
          <c:min val="39083"/>
        </c:scaling>
        <c:delete val="0"/>
        <c:axPos val="b"/>
        <c:numFmt formatCode="yyyy" sourceLinked="0"/>
        <c:majorTickMark val="out"/>
        <c:minorTickMark val="none"/>
        <c:tickLblPos val="low"/>
        <c:spPr>
          <a:ln w="11430">
            <a:solidFill>
              <a:schemeClr val="bg2">
                <a:lumMod val="75000"/>
              </a:schemeClr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205452800"/>
        <c:crosses val="autoZero"/>
        <c:auto val="1"/>
        <c:lblOffset val="100"/>
        <c:baseTimeUnit val="months"/>
        <c:majorUnit val="1"/>
        <c:majorTimeUnit val="years"/>
        <c:minorUnit val="12"/>
      </c:dateAx>
      <c:valAx>
        <c:axId val="205452800"/>
        <c:scaling>
          <c:orientation val="minMax"/>
        </c:scaling>
        <c:delete val="0"/>
        <c:axPos val="l"/>
        <c:majorGridlines>
          <c:spPr>
            <a:ln w="6350">
              <a:solidFill>
                <a:schemeClr val="bg1">
                  <a:lumMod val="65000"/>
                </a:schemeClr>
              </a:solidFill>
              <a:prstDash val="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 sz="1000" b="0" dirty="0">
                    <a:latin typeface="+mn-lt"/>
                  </a:rPr>
                  <a:t>Saldo</a:t>
                </a:r>
                <a:r>
                  <a:rPr lang="de-DE" sz="1000" b="0" baseline="0" dirty="0">
                    <a:latin typeface="+mn-lt"/>
                  </a:rPr>
                  <a:t> der positiven und negativen Meldungen</a:t>
                </a:r>
                <a:endParaRPr lang="de-DE" sz="1000" b="0" dirty="0">
                  <a:latin typeface="+mn-lt"/>
                </a:endParaRPr>
              </a:p>
            </c:rich>
          </c:tx>
          <c:layout>
            <c:manualLayout>
              <c:xMode val="edge"/>
              <c:yMode val="edge"/>
              <c:x val="1.8250417357531277E-2"/>
              <c:y val="6.0535081990192779E-2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spPr>
          <a:ln w="3143">
            <a:solidFill>
              <a:schemeClr val="bg2">
                <a:lumMod val="75000"/>
              </a:schemeClr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205310976"/>
        <c:crosses val="autoZero"/>
        <c:crossBetween val="midCat"/>
        <c:majorUnit val="10"/>
        <c:minorUnit val="10"/>
      </c:valAx>
      <c:spPr>
        <a:noFill/>
        <a:ln w="25144">
          <a:noFill/>
        </a:ln>
      </c:spPr>
    </c:plotArea>
    <c:legend>
      <c:legendPos val="b"/>
      <c:legendEntry>
        <c:idx val="0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</c:legendEntry>
      <c:legendEntry>
        <c:idx val="1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</c:legendEntry>
      <c:layout>
        <c:manualLayout>
          <c:xMode val="edge"/>
          <c:yMode val="edge"/>
          <c:x val="0.27773112215653373"/>
          <c:y val="0.91901788684242725"/>
          <c:w val="0.53781624724314558"/>
          <c:h val="6.1243026884101368E-2"/>
        </c:manualLayout>
      </c:layout>
      <c:overlay val="0"/>
      <c:spPr>
        <a:noFill/>
        <a:ln w="12572">
          <a:noFill/>
          <a:prstDash val="solid"/>
        </a:ln>
        <a:effectLst/>
      </c:spPr>
      <c:txPr>
        <a:bodyPr/>
        <a:lstStyle/>
        <a:p>
          <a:pPr>
            <a:defRPr sz="1200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732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de-DE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8072833177266019E-2"/>
          <c:y val="4.3645107630482405E-2"/>
          <c:w val="0.59964485078177898"/>
          <c:h val="0.91270978473903519"/>
        </c:manualLayout>
      </c:layout>
      <c:lineChart>
        <c:grouping val="standar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Finanzkrise 2008/2009: Aktuelle Lage</c:v>
                </c:pt>
              </c:strCache>
            </c:strRef>
          </c:tx>
          <c:spPr>
            <a:ln w="28575" cap="rnd">
              <a:solidFill>
                <a:srgbClr val="C00000">
                  <a:alpha val="30000"/>
                </a:srgbClr>
              </a:solidFill>
              <a:round/>
            </a:ln>
            <a:effectLst/>
          </c:spPr>
          <c:marker>
            <c:symbol val="none"/>
          </c:marker>
          <c:cat>
            <c:strRef>
              <c:f>Tabelle1!$A$2:$A$25</c:f>
              <c:strCache>
                <c:ptCount val="24"/>
                <c:pt idx="0">
                  <c:v>Jan</c:v>
                </c:pt>
                <c:pt idx="1">
                  <c:v>Feb</c:v>
                </c:pt>
                <c:pt idx="2">
                  <c:v>Mrz</c:v>
                </c:pt>
                <c:pt idx="3">
                  <c:v>Apr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Okt</c:v>
                </c:pt>
                <c:pt idx="10">
                  <c:v>Nov</c:v>
                </c:pt>
                <c:pt idx="11">
                  <c:v>Dez</c:v>
                </c:pt>
                <c:pt idx="12">
                  <c:v>Jan</c:v>
                </c:pt>
                <c:pt idx="13">
                  <c:v>Feb</c:v>
                </c:pt>
                <c:pt idx="14">
                  <c:v>Mrz</c:v>
                </c:pt>
                <c:pt idx="15">
                  <c:v>Apr</c:v>
                </c:pt>
                <c:pt idx="16">
                  <c:v>Mai</c:v>
                </c:pt>
                <c:pt idx="17">
                  <c:v>Jun</c:v>
                </c:pt>
                <c:pt idx="18">
                  <c:v>Jul</c:v>
                </c:pt>
                <c:pt idx="19">
                  <c:v>Aug</c:v>
                </c:pt>
                <c:pt idx="20">
                  <c:v>Sep</c:v>
                </c:pt>
                <c:pt idx="21">
                  <c:v>Okt</c:v>
                </c:pt>
                <c:pt idx="22">
                  <c:v>Nov</c:v>
                </c:pt>
                <c:pt idx="23">
                  <c:v>Dez</c:v>
                </c:pt>
              </c:strCache>
            </c:strRef>
          </c:cat>
          <c:val>
            <c:numRef>
              <c:f>Tabelle1!$B$2:$B$25</c:f>
              <c:numCache>
                <c:formatCode>0.0</c:formatCode>
                <c:ptCount val="24"/>
                <c:pt idx="0">
                  <c:v>33.10398</c:v>
                </c:pt>
                <c:pt idx="1">
                  <c:v>36.711950000000002</c:v>
                </c:pt>
                <c:pt idx="2">
                  <c:v>33.51108</c:v>
                </c:pt>
                <c:pt idx="3">
                  <c:v>28.500879999999999</c:v>
                </c:pt>
                <c:pt idx="4">
                  <c:v>31.191880000000001</c:v>
                </c:pt>
                <c:pt idx="5">
                  <c:v>26.244689999999999</c:v>
                </c:pt>
                <c:pt idx="6">
                  <c:v>21.056470000000001</c:v>
                </c:pt>
                <c:pt idx="7">
                  <c:v>20.060169999999999</c:v>
                </c:pt>
                <c:pt idx="8">
                  <c:v>15.855370000000001</c:v>
                </c:pt>
                <c:pt idx="9">
                  <c:v>7.40402</c:v>
                </c:pt>
                <c:pt idx="10">
                  <c:v>-12.68426</c:v>
                </c:pt>
                <c:pt idx="11">
                  <c:v>-35.565449999999998</c:v>
                </c:pt>
                <c:pt idx="12">
                  <c:v>-36.753270000000001</c:v>
                </c:pt>
                <c:pt idx="13">
                  <c:v>-46.474440000000001</c:v>
                </c:pt>
                <c:pt idx="14">
                  <c:v>-54.678449999999998</c:v>
                </c:pt>
                <c:pt idx="15">
                  <c:v>-57.445920000000001</c:v>
                </c:pt>
                <c:pt idx="16">
                  <c:v>-62.945149999999998</c:v>
                </c:pt>
                <c:pt idx="17">
                  <c:v>-61.651330000000002</c:v>
                </c:pt>
                <c:pt idx="18">
                  <c:v>-58.83867</c:v>
                </c:pt>
                <c:pt idx="19">
                  <c:v>-53.924460000000003</c:v>
                </c:pt>
                <c:pt idx="20">
                  <c:v>-50.846400000000003</c:v>
                </c:pt>
                <c:pt idx="21">
                  <c:v>-41.897669999999998</c:v>
                </c:pt>
                <c:pt idx="22">
                  <c:v>-34.05471</c:v>
                </c:pt>
                <c:pt idx="23">
                  <c:v>-29.137709999999998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AEA-450B-8607-8E89F96A7C10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Finanzkrise 2008/2009: Erwartungen für die nächsten sechs Monate</c:v>
                </c:pt>
              </c:strCache>
            </c:strRef>
          </c:tx>
          <c:spPr>
            <a:ln w="28575" cap="rnd">
              <a:solidFill>
                <a:srgbClr val="262699">
                  <a:alpha val="30000"/>
                </a:srgbClr>
              </a:solidFill>
              <a:round/>
            </a:ln>
            <a:effectLst/>
          </c:spPr>
          <c:marker>
            <c:symbol val="none"/>
          </c:marker>
          <c:cat>
            <c:strRef>
              <c:f>Tabelle1!$A$2:$A$25</c:f>
              <c:strCache>
                <c:ptCount val="24"/>
                <c:pt idx="0">
                  <c:v>Jan</c:v>
                </c:pt>
                <c:pt idx="1">
                  <c:v>Feb</c:v>
                </c:pt>
                <c:pt idx="2">
                  <c:v>Mrz</c:v>
                </c:pt>
                <c:pt idx="3">
                  <c:v>Apr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Okt</c:v>
                </c:pt>
                <c:pt idx="10">
                  <c:v>Nov</c:v>
                </c:pt>
                <c:pt idx="11">
                  <c:v>Dez</c:v>
                </c:pt>
                <c:pt idx="12">
                  <c:v>Jan</c:v>
                </c:pt>
                <c:pt idx="13">
                  <c:v>Feb</c:v>
                </c:pt>
                <c:pt idx="14">
                  <c:v>Mrz</c:v>
                </c:pt>
                <c:pt idx="15">
                  <c:v>Apr</c:v>
                </c:pt>
                <c:pt idx="16">
                  <c:v>Mai</c:v>
                </c:pt>
                <c:pt idx="17">
                  <c:v>Jun</c:v>
                </c:pt>
                <c:pt idx="18">
                  <c:v>Jul</c:v>
                </c:pt>
                <c:pt idx="19">
                  <c:v>Aug</c:v>
                </c:pt>
                <c:pt idx="20">
                  <c:v>Sep</c:v>
                </c:pt>
                <c:pt idx="21">
                  <c:v>Okt</c:v>
                </c:pt>
                <c:pt idx="22">
                  <c:v>Nov</c:v>
                </c:pt>
                <c:pt idx="23">
                  <c:v>Dez</c:v>
                </c:pt>
              </c:strCache>
            </c:strRef>
          </c:cat>
          <c:val>
            <c:numRef>
              <c:f>Tabelle1!$C$2:$C$25</c:f>
              <c:numCache>
                <c:formatCode>0.0</c:formatCode>
                <c:ptCount val="24"/>
                <c:pt idx="0">
                  <c:v>8.3967799999999997</c:v>
                </c:pt>
                <c:pt idx="1">
                  <c:v>6.4347200000000004</c:v>
                </c:pt>
                <c:pt idx="2">
                  <c:v>1.3468199999999999</c:v>
                </c:pt>
                <c:pt idx="3">
                  <c:v>3.9849600000000001</c:v>
                </c:pt>
                <c:pt idx="4">
                  <c:v>0.97314000000000001</c:v>
                </c:pt>
                <c:pt idx="5">
                  <c:v>-10.065329999999999</c:v>
                </c:pt>
                <c:pt idx="6">
                  <c:v>-12.7296</c:v>
                </c:pt>
                <c:pt idx="7">
                  <c:v>-18.276119999999999</c:v>
                </c:pt>
                <c:pt idx="8">
                  <c:v>-21.48048</c:v>
                </c:pt>
                <c:pt idx="9">
                  <c:v>-39.272179999999999</c:v>
                </c:pt>
                <c:pt idx="10">
                  <c:v>-48.303100000000001</c:v>
                </c:pt>
                <c:pt idx="11">
                  <c:v>-54.825220000000002</c:v>
                </c:pt>
                <c:pt idx="12">
                  <c:v>-46.576210000000003</c:v>
                </c:pt>
                <c:pt idx="13">
                  <c:v>-44.322670000000002</c:v>
                </c:pt>
                <c:pt idx="14">
                  <c:v>-39.996699999999997</c:v>
                </c:pt>
                <c:pt idx="15">
                  <c:v>-34.405529999999999</c:v>
                </c:pt>
                <c:pt idx="16">
                  <c:v>-23.74952</c:v>
                </c:pt>
                <c:pt idx="17">
                  <c:v>-13.594659999999999</c:v>
                </c:pt>
                <c:pt idx="18">
                  <c:v>-6.6227600000000004</c:v>
                </c:pt>
                <c:pt idx="19">
                  <c:v>9.1296800000000005</c:v>
                </c:pt>
                <c:pt idx="20">
                  <c:v>11.86688</c:v>
                </c:pt>
                <c:pt idx="21">
                  <c:v>12.21364</c:v>
                </c:pt>
                <c:pt idx="22">
                  <c:v>13.85938</c:v>
                </c:pt>
                <c:pt idx="23">
                  <c:v>15.2577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AEA-450B-8607-8E89F96A7C10}"/>
            </c:ext>
          </c:extLst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Corona-Krise 2019/2020: Aktuelle Lage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cat>
            <c:strRef>
              <c:f>Tabelle1!$A$2:$A$25</c:f>
              <c:strCache>
                <c:ptCount val="24"/>
                <c:pt idx="0">
                  <c:v>Jan</c:v>
                </c:pt>
                <c:pt idx="1">
                  <c:v>Feb</c:v>
                </c:pt>
                <c:pt idx="2">
                  <c:v>Mrz</c:v>
                </c:pt>
                <c:pt idx="3">
                  <c:v>Apr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Okt</c:v>
                </c:pt>
                <c:pt idx="10">
                  <c:v>Nov</c:v>
                </c:pt>
                <c:pt idx="11">
                  <c:v>Dez</c:v>
                </c:pt>
                <c:pt idx="12">
                  <c:v>Jan</c:v>
                </c:pt>
                <c:pt idx="13">
                  <c:v>Feb</c:v>
                </c:pt>
                <c:pt idx="14">
                  <c:v>Mrz</c:v>
                </c:pt>
                <c:pt idx="15">
                  <c:v>Apr</c:v>
                </c:pt>
                <c:pt idx="16">
                  <c:v>Mai</c:v>
                </c:pt>
                <c:pt idx="17">
                  <c:v>Jun</c:v>
                </c:pt>
                <c:pt idx="18">
                  <c:v>Jul</c:v>
                </c:pt>
                <c:pt idx="19">
                  <c:v>Aug</c:v>
                </c:pt>
                <c:pt idx="20">
                  <c:v>Sep</c:v>
                </c:pt>
                <c:pt idx="21">
                  <c:v>Okt</c:v>
                </c:pt>
                <c:pt idx="22">
                  <c:v>Nov</c:v>
                </c:pt>
                <c:pt idx="23">
                  <c:v>Dez</c:v>
                </c:pt>
              </c:strCache>
            </c:strRef>
          </c:cat>
          <c:val>
            <c:numRef>
              <c:f>Tabelle1!$D$2:$D$25</c:f>
              <c:numCache>
                <c:formatCode>0.0</c:formatCode>
                <c:ptCount val="24"/>
                <c:pt idx="0">
                  <c:v>32.520119999999999</c:v>
                </c:pt>
                <c:pt idx="1">
                  <c:v>27.775179999999999</c:v>
                </c:pt>
                <c:pt idx="2">
                  <c:v>22.12067</c:v>
                </c:pt>
                <c:pt idx="3">
                  <c:v>19.26878</c:v>
                </c:pt>
                <c:pt idx="4">
                  <c:v>17.876930000000002</c:v>
                </c:pt>
                <c:pt idx="5">
                  <c:v>12.810890000000001</c:v>
                </c:pt>
                <c:pt idx="6">
                  <c:v>4.0099900000000002</c:v>
                </c:pt>
                <c:pt idx="7">
                  <c:v>2.3506999999999998</c:v>
                </c:pt>
                <c:pt idx="8">
                  <c:v>-5.1040799999999997</c:v>
                </c:pt>
                <c:pt idx="9">
                  <c:v>-9.2864599999999999</c:v>
                </c:pt>
                <c:pt idx="10">
                  <c:v>-10.822649999999999</c:v>
                </c:pt>
                <c:pt idx="11">
                  <c:v>-11.924110000000001</c:v>
                </c:pt>
                <c:pt idx="12">
                  <c:v>-13.800509999999999</c:v>
                </c:pt>
                <c:pt idx="13">
                  <c:v>-6.4072500000000003</c:v>
                </c:pt>
                <c:pt idx="14">
                  <c:v>-6.6852400000000003</c:v>
                </c:pt>
                <c:pt idx="15">
                  <c:v>-37.407829999999997</c:v>
                </c:pt>
                <c:pt idx="16">
                  <c:v>-47.949480000000001</c:v>
                </c:pt>
                <c:pt idx="17">
                  <c:v>-52.96172</c:v>
                </c:pt>
                <c:pt idx="18">
                  <c:v>-41.4681</c:v>
                </c:pt>
                <c:pt idx="19">
                  <c:v>-32.662700000000001</c:v>
                </c:pt>
                <c:pt idx="20">
                  <c:v>-26.267489999999999</c:v>
                </c:pt>
                <c:pt idx="21">
                  <c:v>-9.4398400000000002</c:v>
                </c:pt>
                <c:pt idx="22">
                  <c:v>-0.26218000000000002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EAEA-450B-8607-8E89F96A7C10}"/>
            </c:ext>
          </c:extLst>
        </c:ser>
        <c:ser>
          <c:idx val="3"/>
          <c:order val="3"/>
          <c:tx>
            <c:strRef>
              <c:f>Tabelle1!$E$1</c:f>
              <c:strCache>
                <c:ptCount val="1"/>
                <c:pt idx="0">
                  <c:v>Corona-Krise 2019/2020: Erwartungen für die nächsten sechs Monate</c:v>
                </c:pt>
              </c:strCache>
            </c:strRef>
          </c:tx>
          <c:spPr>
            <a:ln w="28575" cap="rnd">
              <a:solidFill>
                <a:srgbClr val="262699"/>
              </a:solidFill>
              <a:round/>
            </a:ln>
            <a:effectLst/>
          </c:spPr>
          <c:marker>
            <c:symbol val="none"/>
          </c:marker>
          <c:cat>
            <c:strRef>
              <c:f>Tabelle1!$A$2:$A$25</c:f>
              <c:strCache>
                <c:ptCount val="24"/>
                <c:pt idx="0">
                  <c:v>Jan</c:v>
                </c:pt>
                <c:pt idx="1">
                  <c:v>Feb</c:v>
                </c:pt>
                <c:pt idx="2">
                  <c:v>Mrz</c:v>
                </c:pt>
                <c:pt idx="3">
                  <c:v>Apr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Okt</c:v>
                </c:pt>
                <c:pt idx="10">
                  <c:v>Nov</c:v>
                </c:pt>
                <c:pt idx="11">
                  <c:v>Dez</c:v>
                </c:pt>
                <c:pt idx="12">
                  <c:v>Jan</c:v>
                </c:pt>
                <c:pt idx="13">
                  <c:v>Feb</c:v>
                </c:pt>
                <c:pt idx="14">
                  <c:v>Mrz</c:v>
                </c:pt>
                <c:pt idx="15">
                  <c:v>Apr</c:v>
                </c:pt>
                <c:pt idx="16">
                  <c:v>Mai</c:v>
                </c:pt>
                <c:pt idx="17">
                  <c:v>Jun</c:v>
                </c:pt>
                <c:pt idx="18">
                  <c:v>Jul</c:v>
                </c:pt>
                <c:pt idx="19">
                  <c:v>Aug</c:v>
                </c:pt>
                <c:pt idx="20">
                  <c:v>Sep</c:v>
                </c:pt>
                <c:pt idx="21">
                  <c:v>Okt</c:v>
                </c:pt>
                <c:pt idx="22">
                  <c:v>Nov</c:v>
                </c:pt>
                <c:pt idx="23">
                  <c:v>Dez</c:v>
                </c:pt>
              </c:strCache>
            </c:strRef>
          </c:cat>
          <c:val>
            <c:numRef>
              <c:f>Tabelle1!$E$2:$E$25</c:f>
              <c:numCache>
                <c:formatCode>0.0</c:formatCode>
                <c:ptCount val="24"/>
                <c:pt idx="0">
                  <c:v>-11.205349999999999</c:v>
                </c:pt>
                <c:pt idx="1">
                  <c:v>-17.46452</c:v>
                </c:pt>
                <c:pt idx="2">
                  <c:v>-13.08037</c:v>
                </c:pt>
                <c:pt idx="3">
                  <c:v>-12.19707</c:v>
                </c:pt>
                <c:pt idx="4">
                  <c:v>-13.44037</c:v>
                </c:pt>
                <c:pt idx="5">
                  <c:v>-16.439979999999998</c:v>
                </c:pt>
                <c:pt idx="6">
                  <c:v>-22.099889999999998</c:v>
                </c:pt>
                <c:pt idx="7">
                  <c:v>-25.21678</c:v>
                </c:pt>
                <c:pt idx="8">
                  <c:v>-24.40156</c:v>
                </c:pt>
                <c:pt idx="9">
                  <c:v>-24.938379999999999</c:v>
                </c:pt>
                <c:pt idx="10">
                  <c:v>-24.649069999999998</c:v>
                </c:pt>
                <c:pt idx="11">
                  <c:v>-21.28173</c:v>
                </c:pt>
                <c:pt idx="12">
                  <c:v>-11.031890000000001</c:v>
                </c:pt>
                <c:pt idx="13">
                  <c:v>-12.010439999999999</c:v>
                </c:pt>
                <c:pt idx="14">
                  <c:v>-35.70928</c:v>
                </c:pt>
                <c:pt idx="15">
                  <c:v>-49.662520000000001</c:v>
                </c:pt>
                <c:pt idx="16">
                  <c:v>-33.871220000000001</c:v>
                </c:pt>
                <c:pt idx="17">
                  <c:v>-0.33927000000000002</c:v>
                </c:pt>
                <c:pt idx="18">
                  <c:v>10.099220000000001</c:v>
                </c:pt>
                <c:pt idx="19">
                  <c:v>12.39446</c:v>
                </c:pt>
                <c:pt idx="20">
                  <c:v>12.0326</c:v>
                </c:pt>
                <c:pt idx="21">
                  <c:v>14.83365</c:v>
                </c:pt>
                <c:pt idx="22">
                  <c:v>3.9635099999999999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EAEA-450B-8607-8E89F96A7C1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22796815"/>
        <c:axId val="598735103"/>
      </c:lineChart>
      <c:catAx>
        <c:axId val="522796815"/>
        <c:scaling>
          <c:orientation val="minMax"/>
        </c:scaling>
        <c:delete val="1"/>
        <c:axPos val="b"/>
        <c:numFmt formatCode="0.0" sourceLinked="0"/>
        <c:majorTickMark val="none"/>
        <c:minorTickMark val="none"/>
        <c:tickLblPos val="low"/>
        <c:crossAx val="598735103"/>
        <c:crosses val="autoZero"/>
        <c:auto val="1"/>
        <c:lblAlgn val="ctr"/>
        <c:lblOffset val="100"/>
        <c:tickLblSkip val="1"/>
        <c:noMultiLvlLbl val="0"/>
      </c:catAx>
      <c:valAx>
        <c:axId val="598735103"/>
        <c:scaling>
          <c:orientation val="minMax"/>
          <c:min val="-7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de-DE" sz="1000" dirty="0">
                    <a:solidFill>
                      <a:schemeClr val="tx1"/>
                    </a:solidFill>
                    <a:latin typeface="+mn-lt"/>
                  </a:rPr>
                  <a:t>Saldo der positiven und negativen</a:t>
                </a:r>
                <a:r>
                  <a:rPr lang="de-DE" sz="1000" baseline="0" dirty="0">
                    <a:solidFill>
                      <a:schemeClr val="tx1"/>
                    </a:solidFill>
                    <a:latin typeface="+mn-lt"/>
                  </a:rPr>
                  <a:t> Meldungen</a:t>
                </a:r>
                <a:endParaRPr lang="de-DE" sz="1000" dirty="0">
                  <a:solidFill>
                    <a:schemeClr val="tx1"/>
                  </a:solidFill>
                  <a:latin typeface="+mn-lt"/>
                </a:endParaRPr>
              </a:p>
            </c:rich>
          </c:tx>
          <c:layout>
            <c:manualLayout>
              <c:xMode val="edge"/>
              <c:yMode val="edge"/>
              <c:x val="1.1413678903402268E-2"/>
              <c:y val="0.1098844992812086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de-DE"/>
            </a:p>
          </c:txPr>
        </c:title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522796815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1538631451851264"/>
          <c:y val="0.17130116535966627"/>
          <c:w val="0.27066899974076952"/>
          <c:h val="0.6872786863646095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DF04DA-029B-4821-9DF5-8DA23FE762D5}" type="datetimeFigureOut">
              <a:rPr lang="de-DE" smtClean="0"/>
              <a:t>24.11.2020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840A7D-51B9-4258-97E5-EDA9ACFFE057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55237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840A7D-51B9-4258-97E5-EDA9ACFFE057}" type="slidenum">
              <a:rPr lang="de-DE" smtClean="0"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08299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449971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510473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233991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1657350"/>
            <a:ext cx="3810000" cy="320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57350"/>
            <a:ext cx="3810000" cy="320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710850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295942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324419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6346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738368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dirty="0">
              <a:sym typeface="Symbol" pitchFamily="18" charset="2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45423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193894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15100" y="484586"/>
            <a:ext cx="1943100" cy="437316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0" y="484586"/>
            <a:ext cx="5676900" cy="4373165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04602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97"/>
          <p:cNvSpPr>
            <a:spLocks noChangeArrowheads="1"/>
          </p:cNvSpPr>
          <p:nvPr userDrawn="1"/>
        </p:nvSpPr>
        <p:spPr bwMode="auto">
          <a:xfrm>
            <a:off x="3177" y="4898231"/>
            <a:ext cx="7561261" cy="134541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7" name="Rectangle 1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657350"/>
            <a:ext cx="77724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>
                <a:sym typeface="Symbol" pitchFamily="18" charset="2"/>
              </a:rPr>
              <a:t>Mastertextformat bearbeiten</a:t>
            </a:r>
          </a:p>
          <a:p>
            <a:pPr lvl="1"/>
            <a:r>
              <a:rPr lang="de-DE">
                <a:sym typeface="Symbol" pitchFamily="18" charset="2"/>
              </a:rPr>
              <a:t>Zweite Ebene</a:t>
            </a:r>
          </a:p>
          <a:p>
            <a:pPr lvl="2"/>
            <a:r>
              <a:rPr lang="de-DE">
                <a:sym typeface="Symbol" pitchFamily="18" charset="2"/>
              </a:rPr>
              <a:t>Dritte Ebene</a:t>
            </a:r>
          </a:p>
          <a:p>
            <a:pPr lvl="3"/>
            <a:r>
              <a:rPr lang="de-DE">
                <a:sym typeface="Symbol" pitchFamily="18" charset="2"/>
              </a:rPr>
              <a:t>Vierte Ebene</a:t>
            </a:r>
          </a:p>
          <a:p>
            <a:pPr lvl="4"/>
            <a:r>
              <a:rPr lang="de-DE">
                <a:sym typeface="Symbol" pitchFamily="18" charset="2"/>
              </a:rPr>
              <a:t>Fünfte Ebene</a:t>
            </a:r>
          </a:p>
        </p:txBody>
      </p:sp>
      <p:sp>
        <p:nvSpPr>
          <p:cNvPr id="1028" name="Rectangle 2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84585"/>
            <a:ext cx="77724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Mastertitelformat bearbeiten</a:t>
            </a:r>
          </a:p>
        </p:txBody>
      </p:sp>
      <p:sp>
        <p:nvSpPr>
          <p:cNvPr id="1030" name="Rectangle 80"/>
          <p:cNvSpPr>
            <a:spLocks noChangeArrowheads="1"/>
          </p:cNvSpPr>
          <p:nvPr userDrawn="1"/>
        </p:nvSpPr>
        <p:spPr bwMode="auto">
          <a:xfrm>
            <a:off x="3177" y="135733"/>
            <a:ext cx="7017095" cy="322659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09" name="Text Box 85"/>
          <p:cNvSpPr txBox="1">
            <a:spLocks noChangeArrowheads="1"/>
          </p:cNvSpPr>
          <p:nvPr userDrawn="1"/>
        </p:nvSpPr>
        <p:spPr bwMode="auto">
          <a:xfrm>
            <a:off x="676275" y="209552"/>
            <a:ext cx="389572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de-DE" sz="1000" dirty="0">
                <a:solidFill>
                  <a:srgbClr val="000000"/>
                </a:solidFill>
                <a:latin typeface="Arial" pitchFamily="34" charset="0"/>
              </a:rPr>
              <a:t> ArGeZ Arbeitsgemeinschaft Zulieferindustrie</a:t>
            </a:r>
          </a:p>
        </p:txBody>
      </p:sp>
      <p:sp>
        <p:nvSpPr>
          <p:cNvPr id="1032" name="Rectangle 94"/>
          <p:cNvSpPr>
            <a:spLocks noChangeArrowheads="1"/>
          </p:cNvSpPr>
          <p:nvPr userDrawn="1"/>
        </p:nvSpPr>
        <p:spPr bwMode="auto">
          <a:xfrm>
            <a:off x="8316416" y="134542"/>
            <a:ext cx="827583" cy="323850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3" name="Rectangle 96"/>
          <p:cNvSpPr>
            <a:spLocks noChangeArrowheads="1"/>
          </p:cNvSpPr>
          <p:nvPr userDrawn="1"/>
        </p:nvSpPr>
        <p:spPr bwMode="auto">
          <a:xfrm>
            <a:off x="7564438" y="4898231"/>
            <a:ext cx="1579562" cy="134541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36" name="Text Box 112"/>
          <p:cNvSpPr txBox="1">
            <a:spLocks noChangeArrowheads="1"/>
          </p:cNvSpPr>
          <p:nvPr userDrawn="1"/>
        </p:nvSpPr>
        <p:spPr bwMode="auto">
          <a:xfrm>
            <a:off x="8172400" y="4857779"/>
            <a:ext cx="88004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de-DE" sz="800" b="1" dirty="0">
                <a:solidFill>
                  <a:srgbClr val="000000"/>
                </a:solidFill>
                <a:latin typeface="Arial" pitchFamily="34" charset="0"/>
              </a:rPr>
              <a:t>www.argez.de</a:t>
            </a:r>
          </a:p>
        </p:txBody>
      </p:sp>
      <p:pic>
        <p:nvPicPr>
          <p:cNvPr id="1037" name="Picture 118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024138" y="83836"/>
            <a:ext cx="1292278" cy="42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5495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  <a:ea typeface="+mn-ea"/>
          <a:cs typeface="+mn-cs"/>
          <a:sym typeface="Symbol" pitchFamily="18" charset="2"/>
        </a:defRPr>
      </a:lvl1pPr>
      <a:lvl2pPr marL="742950" indent="-285750" algn="l" rtl="0" eaLnBrk="0" fontAlgn="base" hangingPunct="0">
        <a:lnSpc>
          <a:spcPct val="14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2pPr>
      <a:lvl3pPr marL="11430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3pPr>
      <a:lvl4pPr marL="1600200" indent="-228600" algn="l" rtl="0" eaLnBrk="0" fontAlgn="base" hangingPunct="0">
        <a:lnSpc>
          <a:spcPct val="13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4pPr>
      <a:lvl5pPr marL="20574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5pPr>
      <a:lvl6pPr marL="25146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6pPr>
      <a:lvl7pPr marL="29718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7pPr>
      <a:lvl8pPr marL="34290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8pPr>
      <a:lvl9pPr marL="38862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5849437"/>
              </p:ext>
            </p:extLst>
          </p:nvPr>
        </p:nvGraphicFramePr>
        <p:xfrm>
          <a:off x="280193" y="1108672"/>
          <a:ext cx="8454382" cy="35384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0"/>
            <a:ext cx="8382000" cy="857250"/>
          </a:xfrm>
        </p:spPr>
        <p:txBody>
          <a:bodyPr/>
          <a:lstStyle/>
          <a:p>
            <a:pPr eaLnBrk="1" hangingPunct="1"/>
            <a:br>
              <a:rPr lang="de-DE" sz="900" i="1" dirty="0"/>
            </a:br>
            <a:endParaRPr lang="de-DE" dirty="0"/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685800" y="484585"/>
            <a:ext cx="84582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2000" b="1" dirty="0">
                <a:solidFill>
                  <a:srgbClr val="475D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Geschäftsklima Zulieferindustrie Deutschland November 2020</a:t>
            </a:r>
          </a:p>
        </p:txBody>
      </p:sp>
      <p:sp>
        <p:nvSpPr>
          <p:cNvPr id="2053" name="Text Box 117"/>
          <p:cNvSpPr txBox="1">
            <a:spLocks noChangeArrowheads="1"/>
          </p:cNvSpPr>
          <p:nvPr/>
        </p:nvSpPr>
        <p:spPr bwMode="auto">
          <a:xfrm>
            <a:off x="-3674" y="4713776"/>
            <a:ext cx="8209284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800" dirty="0">
                <a:solidFill>
                  <a:srgbClr val="000000"/>
                </a:solidFill>
                <a:latin typeface="Arial" charset="0"/>
                <a:cs typeface="Arial" charset="0"/>
              </a:rPr>
              <a:t>Quelle: Ifo München, ArGeZ Arbeitsgemeinschaft Zulieferindustrie, Indexbasis 2015=100, Saisonbereinigt, Saldo aus positiven und negativen Bewertungen</a:t>
            </a:r>
          </a:p>
        </p:txBody>
      </p:sp>
    </p:spTree>
    <p:extLst>
      <p:ext uri="{BB962C8B-B14F-4D97-AF65-F5344CB8AC3E}">
        <p14:creationId xmlns:p14="http://schemas.microsoft.com/office/powerpoint/2010/main" val="356898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F08CD02D-F5F7-4FB8-BD73-BA34ACA44B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549135"/>
            <a:ext cx="84582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r>
              <a:rPr lang="de-DE" sz="2000" b="1" dirty="0">
                <a:solidFill>
                  <a:srgbClr val="475D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Geschäftsklima Zulieferindustrie Deutschland</a:t>
            </a:r>
          </a:p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r>
              <a:rPr lang="de-DE" sz="1500" b="1" dirty="0">
                <a:solidFill>
                  <a:srgbClr val="475D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Vergleich von Finanzkrise 2008/2009 und Corona-Pandemie</a:t>
            </a:r>
          </a:p>
        </p:txBody>
      </p:sp>
      <p:sp>
        <p:nvSpPr>
          <p:cNvPr id="5" name="Text Box 117">
            <a:extLst>
              <a:ext uri="{FF2B5EF4-FFF2-40B4-BE49-F238E27FC236}">
                <a16:creationId xmlns:a16="http://schemas.microsoft.com/office/drawing/2014/main" id="{FC88153F-B083-450E-8744-5F6D87F50A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674" y="4713776"/>
            <a:ext cx="8209284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r>
              <a:rPr lang="de-DE" sz="800" dirty="0">
                <a:solidFill>
                  <a:srgbClr val="000000"/>
                </a:solidFill>
                <a:latin typeface="Arial" charset="0"/>
                <a:cs typeface="Arial" charset="0"/>
              </a:rPr>
              <a:t>Quelle: Ifo München, ArGeZ Arbeitsgemeinschaft Zulieferindustrie, Indexbasis 2015=100, Saisonbereinigt, Saldo aus positiven und negativen Bewertungen</a:t>
            </a:r>
          </a:p>
        </p:txBody>
      </p:sp>
      <p:graphicFrame>
        <p:nvGraphicFramePr>
          <p:cNvPr id="7" name="Diagramm 6">
            <a:extLst>
              <a:ext uri="{FF2B5EF4-FFF2-40B4-BE49-F238E27FC236}">
                <a16:creationId xmlns:a16="http://schemas.microsoft.com/office/drawing/2014/main" id="{54EE9038-48A2-4081-A2DE-1B3F05802C1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37558535"/>
              </p:ext>
            </p:extLst>
          </p:nvPr>
        </p:nvGraphicFramePr>
        <p:xfrm>
          <a:off x="971600" y="1272208"/>
          <a:ext cx="7632848" cy="3400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95462945"/>
      </p:ext>
    </p:extLst>
  </p:cSld>
  <p:clrMapOvr>
    <a:masterClrMapping/>
  </p:clrMapOvr>
</p:sld>
</file>

<file path=ppt/theme/theme1.xml><?xml version="1.0" encoding="utf-8"?>
<a:theme xmlns:a="http://schemas.openxmlformats.org/drawingml/2006/main" name="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</Words>
  <Application>Microsoft Office PowerPoint</Application>
  <PresentationFormat>Bildschirmpräsentation (16:9)</PresentationFormat>
  <Paragraphs>9</Paragraphs>
  <Slides>2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6" baseType="lpstr">
      <vt:lpstr>Arial</vt:lpstr>
      <vt:lpstr>Calibri</vt:lpstr>
      <vt:lpstr>Times New Roman</vt:lpstr>
      <vt:lpstr>Standarddesign</vt:lpstr>
      <vt:lpstr> 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Sophie Steffen</dc:creator>
  <cp:lastModifiedBy>van de Sand Tillman</cp:lastModifiedBy>
  <cp:revision>136</cp:revision>
  <dcterms:created xsi:type="dcterms:W3CDTF">2019-02-20T12:14:37Z</dcterms:created>
  <dcterms:modified xsi:type="dcterms:W3CDTF">2020-11-24T09:21:19Z</dcterms:modified>
</cp:coreProperties>
</file>